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7" r:id="rId6"/>
    <p:sldId id="275" r:id="rId7"/>
    <p:sldId id="258" r:id="rId8"/>
    <p:sldId id="259" r:id="rId9"/>
    <p:sldId id="260" r:id="rId10"/>
    <p:sldId id="261" r:id="rId11"/>
    <p:sldId id="262" r:id="rId12"/>
    <p:sldId id="263" r:id="rId13"/>
    <p:sldId id="264" r:id="rId14"/>
    <p:sldId id="265" r:id="rId15"/>
    <p:sldId id="268" r:id="rId16"/>
    <p:sldId id="266" r:id="rId17"/>
    <p:sldId id="267" r:id="rId18"/>
    <p:sldId id="269" r:id="rId19"/>
    <p:sldId id="270" r:id="rId20"/>
    <p:sldId id="434" r:id="rId21"/>
    <p:sldId id="271" r:id="rId22"/>
    <p:sldId id="526" r:id="rId23"/>
    <p:sldId id="435" r:id="rId24"/>
    <p:sldId id="436" r:id="rId25"/>
    <p:sldId id="437" r:id="rId26"/>
    <p:sldId id="438" r:id="rId27"/>
    <p:sldId id="439" r:id="rId28"/>
    <p:sldId id="440" r:id="rId29"/>
  </p:sldIdLst>
  <p:sldSz cx="18288000" cy="10287000"/>
  <p:notesSz cx="6858000" cy="9144000"/>
  <p:embeddedFontLst>
    <p:embeddedFont>
      <p:font typeface="Baskerville Display PT Bold" panose="020B0604020202020204" charset="0"/>
      <p:regular r:id="rId31"/>
    </p:embeddedFont>
    <p:embeddedFont>
      <p:font typeface="Bodoni MT Black" panose="02070A03080606020203" pitchFamily="18" charset="0"/>
      <p:bold r:id="rId32"/>
      <p:boldItalic r:id="rId33"/>
    </p:embeddedFont>
    <p:embeddedFont>
      <p:font typeface="Calibri" panose="020F0502020204030204" pitchFamily="34" charset="0"/>
      <p:regular r:id="rId34"/>
      <p:bold r:id="rId35"/>
      <p:italic r:id="rId36"/>
      <p:boldItalic r:id="rId37"/>
    </p:embeddedFont>
    <p:embeddedFont>
      <p:font typeface="Canva Sans" panose="020B0604020202020204" charset="0"/>
      <p:regular r:id="rId38"/>
    </p:embeddedFont>
    <p:embeddedFont>
      <p:font typeface="Canva Sans Bold Italics" panose="020B0604020202020204" charset="0"/>
      <p:regular r:id="rId39"/>
    </p:embeddedFont>
    <p:embeddedFont>
      <p:font typeface="Canva Sans Italics" panose="020B0604020202020204" charset="0"/>
      <p:regular r:id="rId40"/>
    </p:embeddedFont>
    <p:embeddedFont>
      <p:font typeface="Libre Baskerville" panose="020B0604020202020204" pitchFamily="2" charset="0"/>
      <p:regular r:id="rId41"/>
      <p:bold r:id="rId42"/>
      <p:italic r:id="rId43"/>
    </p:embeddedFont>
    <p:embeddedFont>
      <p:font typeface="Libre Baskerville Bold" panose="020B0604020202020204" charset="0"/>
      <p:regular r:id="rId44"/>
      <p:bold r:id="rId45"/>
    </p:embeddedFont>
    <p:embeddedFont>
      <p:font typeface="Libre Baskerville Italics" panose="020B0604020202020204" charset="0"/>
      <p:regular r:id="rId46"/>
    </p:embeddedFont>
    <p:embeddedFont>
      <p:font typeface="Roboto" panose="02000000000000000000" pitchFamily="2" charset="0"/>
      <p:regular r:id="rId47"/>
      <p:bold r:id="rId48"/>
      <p:italic r:id="rId49"/>
      <p:boldItalic r:id="rId50"/>
    </p:embeddedFont>
    <p:embeddedFont>
      <p:font typeface="The Seasons"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5B8381-49BF-9FEF-2626-6FA25CA618E3}" name="Thurston, Idia Binitie" initials="IT" userId="S::idiathurston@tamu.edu::8d79f671-cfac-4b73-a98c-285bc2ccbd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61F3D-2207-2DDA-F6D5-DD4F9062CE4C}" v="81" dt="2023-05-26T13:05:16.507"/>
    <p1510:client id="{C142ACC6-C872-E729-9276-BC7FB4870235}" v="296" dt="2023-05-23T17:31:29.962"/>
    <p1510:client id="{E450F12B-698A-D166-7E30-4A2E12FD05D1}" v="129" dt="2023-05-25T15:18:57.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75843" autoAdjust="0"/>
  </p:normalViewPr>
  <p:slideViewPr>
    <p:cSldViewPr snapToGrid="0">
      <p:cViewPr varScale="1">
        <p:scale>
          <a:sx n="43" d="100"/>
          <a:sy n="43" d="100"/>
        </p:scale>
        <p:origin x="97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06.07.2023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pp.socio.events/MjE1ODM/Agenda/286600/Session/84223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2023 program, “</a:t>
            </a:r>
            <a:r>
              <a:rPr lang="en-US">
                <a:hlinkClick r:id="rId3"/>
              </a:rPr>
              <a:t>Upending Racism in Our Science: Where the Rubber Meets the Road</a:t>
            </a:r>
            <a:r>
              <a:rPr lang="en-US"/>
              <a:t>” will discuss how psychological science lacks diversity in topics, populations researched, scientists, reviewers of our science, and dissemination avenues and how this narrow lens stifles intellectual contributions, idea generation and scholarly innovation. This talk will highlight structural and procedural barriers holding psychological science back and offer concrete strategies to deviate from that norm.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l" rtl="0">
              <a:spcBef>
                <a:spcPts val="0"/>
              </a:spcBef>
              <a:spcAft>
                <a:spcPts val="0"/>
              </a:spcAft>
              <a:buNone/>
            </a:pPr>
            <a:r>
              <a:rPr lang="en-US" sz="1200" b="1">
                <a:latin typeface="+mn-lt"/>
                <a:ea typeface="Calibri"/>
                <a:cs typeface="Calibri"/>
                <a:sym typeface="Calibri"/>
              </a:rPr>
              <a:t>Require reporting of ethnicity for all participants &amp; Report heterogeneity within BIPOC populations</a:t>
            </a:r>
          </a:p>
          <a:p>
            <a:pPr marL="0" lvl="0" indent="0" algn="l" rtl="0">
              <a:lnSpc>
                <a:spcPct val="200000"/>
              </a:lnSpc>
              <a:spcBef>
                <a:spcPts val="0"/>
              </a:spcBef>
              <a:spcAft>
                <a:spcPts val="0"/>
              </a:spcAft>
              <a:buClr>
                <a:srgbClr val="3C4043"/>
              </a:buClr>
              <a:buSzPts val="1800"/>
              <a:buFont typeface="Calibri"/>
              <a:buNone/>
            </a:pPr>
            <a:r>
              <a:rPr lang="en-US" sz="1200">
                <a:solidFill>
                  <a:srgbClr val="3C4043"/>
                </a:solidFill>
                <a:latin typeface="+mn-lt"/>
                <a:ea typeface="Calibri"/>
                <a:cs typeface="Calibri"/>
                <a:sym typeface="Calibri"/>
              </a:rPr>
              <a:t>-Require ethnicity to be reported for all participants to reflect the richness of ethnicities within groups. </a:t>
            </a:r>
            <a:r>
              <a:rPr lang="en-US" sz="1200">
                <a:latin typeface="+mn-lt"/>
                <a:ea typeface="Calibri"/>
                <a:cs typeface="Calibri"/>
                <a:sym typeface="Calibri"/>
              </a:rPr>
              <a:t>(A, E, J, R)</a:t>
            </a:r>
            <a:endParaRPr lang="en-US" sz="1200">
              <a:solidFill>
                <a:srgbClr val="3C4043"/>
              </a:solidFill>
              <a:latin typeface="Roboto"/>
              <a:ea typeface="Roboto"/>
              <a:cs typeface="Roboto"/>
            </a:endParaRPr>
          </a:p>
          <a:p>
            <a:pPr marL="0" lvl="0" indent="0" algn="l" rtl="0">
              <a:lnSpc>
                <a:spcPct val="200000"/>
              </a:lnSpc>
              <a:spcBef>
                <a:spcPts val="0"/>
              </a:spcBef>
              <a:spcAft>
                <a:spcPts val="0"/>
              </a:spcAft>
              <a:buClr>
                <a:srgbClr val="3C4043"/>
              </a:buClr>
              <a:buSzPts val="1800"/>
              <a:buFont typeface="Calibri"/>
              <a:buNone/>
            </a:pPr>
            <a:r>
              <a:rPr lang="en-US" sz="1200">
                <a:solidFill>
                  <a:srgbClr val="3C4043"/>
                </a:solidFill>
                <a:latin typeface="+mn-lt"/>
                <a:ea typeface="Calibri"/>
                <a:cs typeface="Calibri"/>
                <a:sym typeface="Calibri"/>
              </a:rPr>
              <a:t>-Describe how ethnicity was determined and if participants could endorse multiple identities. </a:t>
            </a:r>
            <a:r>
              <a:rPr lang="en-US" sz="1200">
                <a:latin typeface="+mn-lt"/>
                <a:ea typeface="Calibri"/>
                <a:cs typeface="Calibri"/>
                <a:sym typeface="Calibri"/>
              </a:rPr>
              <a:t>(A, E)</a:t>
            </a:r>
            <a:endParaRPr lang="en-US" sz="1200">
              <a:solidFill>
                <a:srgbClr val="3C4043"/>
              </a:solidFill>
              <a:latin typeface="+mn-lt"/>
              <a:ea typeface="Calibri"/>
              <a:cs typeface="Calibri"/>
            </a:endParaRPr>
          </a:p>
          <a:p>
            <a:pPr>
              <a:lnSpc>
                <a:spcPct val="200000"/>
              </a:lnSpc>
              <a:buClr>
                <a:schemeClr val="dk1"/>
              </a:buClr>
              <a:buSzPts val="1800"/>
            </a:pPr>
            <a:r>
              <a:rPr lang="en-US">
                <a:ea typeface="Calibri"/>
                <a:cs typeface="Calibri"/>
                <a:sym typeface="Calibri"/>
              </a:rPr>
              <a:t>    </a:t>
            </a:r>
            <a:r>
              <a:rPr lang="en-US" sz="1200">
                <a:latin typeface="+mn-lt"/>
                <a:ea typeface="Calibri"/>
                <a:cs typeface="Calibri"/>
                <a:sym typeface="Calibri"/>
              </a:rPr>
              <a:t> -Require that all relevant participant demographics and intersecting identities be reported.</a:t>
            </a:r>
            <a:r>
              <a:rPr lang="en-US" sz="1200">
                <a:solidFill>
                  <a:srgbClr val="3C4043"/>
                </a:solidFill>
                <a:latin typeface="+mn-lt"/>
                <a:ea typeface="Calibri"/>
                <a:cs typeface="Calibri"/>
                <a:sym typeface="Calibri"/>
              </a:rPr>
              <a:t> </a:t>
            </a:r>
            <a:r>
              <a:rPr lang="en-US" sz="1200">
                <a:latin typeface="+mn-lt"/>
                <a:ea typeface="Calibri"/>
                <a:cs typeface="Calibri"/>
                <a:sym typeface="Calibri"/>
              </a:rPr>
              <a:t>(A, E, J, R)</a:t>
            </a:r>
            <a:endParaRPr lang="en-US" sz="1200">
              <a:solidFill>
                <a:srgbClr val="3C4043"/>
              </a:solidFill>
              <a:latin typeface="+mn-lt"/>
              <a:ea typeface="Calibri"/>
              <a:cs typeface="Calibri"/>
            </a:endParaRPr>
          </a:p>
          <a:p>
            <a:pPr>
              <a:lnSpc>
                <a:spcPct val="200000"/>
              </a:lnSpc>
              <a:buClr>
                <a:srgbClr val="3C4043"/>
              </a:buClr>
              <a:buSzPts val="1800"/>
            </a:pPr>
            <a:r>
              <a:rPr lang="en-US">
                <a:solidFill>
                  <a:srgbClr val="3C4043"/>
                </a:solidFill>
                <a:ea typeface="Calibri"/>
                <a:cs typeface="Calibri"/>
                <a:sym typeface="Calibri"/>
              </a:rPr>
              <a:t>    </a:t>
            </a:r>
            <a:r>
              <a:rPr lang="en-US" sz="1200">
                <a:solidFill>
                  <a:srgbClr val="3C4043"/>
                </a:solidFill>
                <a:latin typeface="+mn-lt"/>
                <a:ea typeface="Calibri"/>
                <a:cs typeface="Calibri"/>
                <a:sym typeface="Calibri"/>
              </a:rPr>
              <a:t> -Require authors to discuss as a limitation if they do not provide ethnicity data for all participants or had inadequate assessments of ethnicity. </a:t>
            </a:r>
            <a:r>
              <a:rPr lang="en-US" sz="1200">
                <a:latin typeface="+mn-lt"/>
                <a:ea typeface="Calibri"/>
                <a:cs typeface="Calibri"/>
                <a:sym typeface="Calibri"/>
              </a:rPr>
              <a:t>(A, J, R)</a:t>
            </a:r>
            <a:endParaRPr lang="en-US" sz="1200">
              <a:solidFill>
                <a:srgbClr val="3C4043"/>
              </a:solidFill>
              <a:latin typeface="Roboto"/>
              <a:ea typeface="Roboto"/>
              <a:cs typeface="Roboto"/>
            </a:endParaRPr>
          </a:p>
          <a:p>
            <a:pPr marL="0" lvl="0" indent="0" algn="l" rtl="0">
              <a:lnSpc>
                <a:spcPct val="200000"/>
              </a:lnSpc>
              <a:spcBef>
                <a:spcPts val="0"/>
              </a:spcBef>
              <a:spcAft>
                <a:spcPts val="0"/>
              </a:spcAft>
              <a:buNone/>
            </a:pPr>
            <a:r>
              <a:rPr lang="en-US" sz="1200">
                <a:solidFill>
                  <a:srgbClr val="3C4043"/>
                </a:solidFill>
                <a:latin typeface="+mn-lt"/>
                <a:ea typeface="Calibri"/>
                <a:cs typeface="Calibri"/>
                <a:sym typeface="Calibri"/>
              </a:rPr>
              <a:t>-Train students on the diverse ways one can assess ethnicity and the importance of considering context. (E)</a:t>
            </a:r>
            <a:endParaRPr lang="en-US" sz="1200">
              <a:solidFill>
                <a:srgbClr val="3C4043"/>
              </a:solidFill>
              <a:latin typeface="Roboto"/>
              <a:ea typeface="Roboto"/>
              <a:cs typeface="Roboto"/>
            </a:endParaRPr>
          </a:p>
          <a:p>
            <a:pPr marL="31750" lvl="0" indent="-31750" algn="l" rtl="0">
              <a:lnSpc>
                <a:spcPct val="200000"/>
              </a:lnSpc>
              <a:spcBef>
                <a:spcPts val="0"/>
              </a:spcBef>
              <a:spcAft>
                <a:spcPts val="0"/>
              </a:spcAft>
              <a:buClr>
                <a:schemeClr val="dk1"/>
              </a:buClr>
              <a:buSzPts val="1800"/>
              <a:buFont typeface="Calibri"/>
              <a:buNone/>
            </a:pPr>
            <a:r>
              <a:rPr lang="en-US" sz="1200">
                <a:latin typeface="+mn-lt"/>
                <a:ea typeface="Calibri"/>
                <a:cs typeface="Calibri"/>
                <a:sym typeface="Calibri"/>
              </a:rPr>
              <a:t>-Train students how to report all relevant participant demographics including intersecting identities. (E, J, R)</a:t>
            </a:r>
            <a:endParaRPr lang="en-US" sz="1200">
              <a:solidFill>
                <a:srgbClr val="3C4043"/>
              </a:solidFill>
              <a:latin typeface="Roboto"/>
              <a:ea typeface="Roboto"/>
              <a:cs typeface="Roboto"/>
            </a:endParaRPr>
          </a:p>
          <a:p>
            <a:pPr marL="31750" lvl="0" indent="-31750" algn="l" rtl="0">
              <a:lnSpc>
                <a:spcPct val="200000"/>
              </a:lnSpc>
              <a:spcBef>
                <a:spcPts val="0"/>
              </a:spcBef>
              <a:spcAft>
                <a:spcPts val="0"/>
              </a:spcAft>
              <a:buClr>
                <a:schemeClr val="dk1"/>
              </a:buClr>
              <a:buSzPts val="1800"/>
              <a:buFont typeface="Calibri"/>
              <a:buNone/>
            </a:pPr>
            <a:r>
              <a:rPr lang="en-US" sz="1200">
                <a:latin typeface="+mn-lt"/>
                <a:ea typeface="Calibri"/>
                <a:cs typeface="Calibri"/>
                <a:sym typeface="Calibri"/>
              </a:rPr>
              <a:t>-Examine if findings are similar or different across demographic groups when possible. (A, E, J, R)</a:t>
            </a:r>
            <a:endParaRPr lang="en-US" sz="1200">
              <a:solidFill>
                <a:srgbClr val="3C4043"/>
              </a:solidFill>
              <a:latin typeface="Roboto"/>
              <a:ea typeface="Roboto"/>
              <a:cs typeface="Roboto"/>
            </a:endParaRPr>
          </a:p>
          <a:p>
            <a:pPr marL="0" lvl="0" indent="0" algn="l" rtl="0">
              <a:lnSpc>
                <a:spcPct val="200000"/>
              </a:lnSpc>
              <a:spcBef>
                <a:spcPts val="0"/>
              </a:spcBef>
              <a:spcAft>
                <a:spcPts val="0"/>
              </a:spcAft>
              <a:buSzPts val="1800"/>
              <a:buNone/>
            </a:pPr>
            <a:r>
              <a:rPr lang="en-US" sz="1200">
                <a:latin typeface="+mn-lt"/>
                <a:ea typeface="Calibri"/>
                <a:cs typeface="Calibri"/>
                <a:sym typeface="Calibri"/>
              </a:rPr>
              <a:t>-Limit discussion of study generalizability to those demographic groups appropriately represented among study participants. (A, E, J, R)</a:t>
            </a:r>
            <a:endParaRPr lang="en-US" sz="1200">
              <a:latin typeface="+mn-lt"/>
              <a:ea typeface="Calibri"/>
              <a:cs typeface="Calibri"/>
            </a:endParaRPr>
          </a:p>
          <a:p>
            <a:pPr marL="0" lvl="0" indent="0" algn="l" rtl="0">
              <a:lnSpc>
                <a:spcPct val="200000"/>
              </a:lnSpc>
              <a:spcBef>
                <a:spcPts val="0"/>
              </a:spcBef>
              <a:spcAft>
                <a:spcPts val="0"/>
              </a:spcAft>
              <a:buSzPts val="1800"/>
              <a:buNone/>
            </a:pPr>
            <a:endParaRPr lang="en-US" sz="1200" b="1">
              <a:latin typeface="+mn-lt"/>
              <a:cs typeface="Calibri"/>
            </a:endParaRPr>
          </a:p>
          <a:p>
            <a:pPr marL="0" lvl="0" indent="0" algn="l" rtl="0">
              <a:lnSpc>
                <a:spcPct val="200000"/>
              </a:lnSpc>
              <a:spcBef>
                <a:spcPts val="0"/>
              </a:spcBef>
              <a:spcAft>
                <a:spcPts val="0"/>
              </a:spcAft>
              <a:buSzPts val="1800"/>
              <a:buNone/>
            </a:pPr>
            <a:r>
              <a:rPr lang="en-US" sz="1200" b="1">
                <a:latin typeface="+mn-lt"/>
                <a:cs typeface="Calibri"/>
                <a:sym typeface="Calibri"/>
              </a:rPr>
              <a:t>Featured Article: Medina &amp; Thurston, 2022</a:t>
            </a:r>
            <a:endParaRPr lang="en-US" b="1"/>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Featured Article: </a:t>
            </a:r>
            <a:r>
              <a:rPr lang="en-US" b="1" err="1"/>
              <a:t>Galán</a:t>
            </a:r>
            <a:r>
              <a:rPr lang="en-US" b="1"/>
              <a:t> et al., 2021</a:t>
            </a:r>
          </a:p>
          <a:p>
            <a:r>
              <a:rPr lang="en-US"/>
              <a:t>Consider a candidate's abilities and track record in creating an equitable environment when vetting editors (e.g., require candidates to submit diversity statements</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Featured Article: Carter-Sowell et al., 2019</a:t>
            </a:r>
          </a:p>
          <a:p>
            <a:r>
              <a:rPr lang="en-US" sz="1200" b="0" i="0" kern="1200">
                <a:solidFill>
                  <a:schemeClr val="tx1"/>
                </a:solidFill>
                <a:effectLst/>
                <a:latin typeface="+mn-lt"/>
                <a:ea typeface="+mn-ea"/>
                <a:cs typeface="+mn-cs"/>
              </a:rPr>
              <a:t>Establish formal mentorship programs within professional societies to cultivate the development of future BIPOC editors.</a:t>
            </a:r>
          </a:p>
          <a:p>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Provide letters that recognize and reward BIPOC individuals for their national service contributions.</a:t>
            </a:r>
          </a:p>
          <a:p>
            <a:r>
              <a:rPr lang="en-US" sz="1200" b="1" i="1" kern="1200">
                <a:solidFill>
                  <a:schemeClr val="tx1"/>
                </a:solidFill>
                <a:effectLst/>
                <a:latin typeface="+mn-lt"/>
                <a:ea typeface="+mn-ea"/>
                <a:cs typeface="+mn-cs"/>
              </a:rPr>
              <a:t>SPP Board has implemented this, Ford Foundation has also implemented this</a:t>
            </a:r>
            <a:endParaRPr lang="en-US" b="1" i="1"/>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l" rtl="0">
              <a:spcBef>
                <a:spcPts val="0"/>
              </a:spcBef>
              <a:spcAft>
                <a:spcPts val="0"/>
              </a:spcAft>
              <a:buNone/>
            </a:pPr>
            <a:r>
              <a:rPr lang="en-US" b="1">
                <a:latin typeface="+mn-lt"/>
                <a:ea typeface="Calibri"/>
                <a:cs typeface="Calibri"/>
                <a:sym typeface="Calibri"/>
              </a:rPr>
              <a:t>Empower authors to educate the field about race</a:t>
            </a:r>
            <a:endParaRPr lang="en-US">
              <a:cs typeface="Calibri"/>
            </a:endParaRPr>
          </a:p>
          <a:p>
            <a:r>
              <a:rPr lang="en-US" b="1">
                <a:ea typeface="Calibri"/>
                <a:cs typeface="Calibri"/>
                <a:sym typeface="Calibri"/>
              </a:rPr>
              <a:t> </a:t>
            </a:r>
            <a:r>
              <a:rPr lang="en-US" sz="1200" b="1">
                <a:latin typeface="+mn-lt"/>
                <a:ea typeface="Calibri"/>
                <a:cs typeface="Calibri"/>
                <a:sym typeface="Calibri"/>
              </a:rPr>
              <a:t>Update training programs for psychological scientists to explicitly discuss and train students on the added value of BIPOC-centered scholarship</a:t>
            </a:r>
            <a:endParaRPr lang="en-US" sz="1200" b="1">
              <a:latin typeface="+mn-lt"/>
              <a:ea typeface="Calibri"/>
              <a:cs typeface="Calibri"/>
            </a:endParaRPr>
          </a:p>
          <a:p>
            <a:pPr marL="171450" lvl="0" indent="-171450" algn="l" rtl="0">
              <a:spcBef>
                <a:spcPts val="0"/>
              </a:spcBef>
              <a:spcAft>
                <a:spcPts val="0"/>
              </a:spcAft>
              <a:buClr>
                <a:schemeClr val="dk1"/>
              </a:buClr>
              <a:buSzPts val="1200"/>
              <a:buFont typeface="Calibri"/>
              <a:buChar char="-"/>
            </a:pPr>
            <a:r>
              <a:rPr lang="en-US" sz="1200">
                <a:latin typeface="+mn-lt"/>
                <a:ea typeface="Calibri"/>
                <a:cs typeface="Calibri"/>
                <a:sym typeface="Calibri"/>
              </a:rPr>
              <a:t>scholars publishing on BIPOC-centered topics have to skillfully critique why prior research by white authors or on white populations as they may not be applicable to their sample</a:t>
            </a:r>
            <a:endParaRPr lang="en-US">
              <a:cs typeface="Calibri"/>
            </a:endParaRPr>
          </a:p>
          <a:p>
            <a:pPr marL="171450" lvl="0" indent="-171450" algn="l" rtl="0">
              <a:spcBef>
                <a:spcPts val="0"/>
              </a:spcBef>
              <a:spcAft>
                <a:spcPts val="0"/>
              </a:spcAft>
              <a:buClr>
                <a:schemeClr val="dk1"/>
              </a:buClr>
              <a:buSzPts val="1200"/>
              <a:buFont typeface="Calibri"/>
              <a:buChar char="-"/>
            </a:pPr>
            <a:r>
              <a:rPr lang="en-US" sz="1200">
                <a:latin typeface="+mn-lt"/>
                <a:ea typeface="Calibri"/>
                <a:cs typeface="Calibri"/>
                <a:sym typeface="Calibri"/>
              </a:rPr>
              <a:t>Because BIPOC-centered scholarship tends to be segregated to specialty journals (and thus read less often by white scholars) and because there are few BIPOC scholars, there are few qualified experts able to evaluate research on BIPOC populations; putting a higher burden on BIPOC authors to provide substantial didactic material to support the significance of the research and BIPOC reviewer to evaluate a range of topics</a:t>
            </a:r>
            <a:endParaRPr lang="en-US">
              <a:cs typeface="Calibri"/>
            </a:endParaRPr>
          </a:p>
          <a:p>
            <a:pPr marL="0" lvl="0" indent="0" algn="l" rtl="0">
              <a:spcBef>
                <a:spcPts val="0"/>
              </a:spcBef>
              <a:spcAft>
                <a:spcPts val="0"/>
              </a:spcAft>
              <a:buNone/>
            </a:pPr>
            <a:endParaRPr lang="en-US" sz="1200">
              <a:latin typeface="+mn-lt"/>
              <a:ea typeface="Calibri"/>
              <a:cs typeface="Calibri"/>
            </a:endParaRPr>
          </a:p>
          <a:p>
            <a:pPr marL="0" lvl="0" indent="0" algn="l" rtl="0">
              <a:spcBef>
                <a:spcPts val="0"/>
              </a:spcBef>
              <a:spcAft>
                <a:spcPts val="0"/>
              </a:spcAft>
              <a:buClr>
                <a:schemeClr val="dk1"/>
              </a:buClr>
              <a:buSzPts val="1200"/>
              <a:buFont typeface="Calibri"/>
              <a:buNone/>
            </a:pPr>
            <a:r>
              <a:rPr lang="en-US" sz="1200">
                <a:latin typeface="+mn-lt"/>
                <a:ea typeface="Calibri"/>
                <a:cs typeface="Calibri"/>
                <a:sym typeface="Calibri"/>
              </a:rPr>
              <a:t>-Train students to value and describe how studies of BIPOC populations contribute to the literature and the field. (E)</a:t>
            </a:r>
            <a:endParaRPr lang="en-US">
              <a:cs typeface="Calibri"/>
            </a:endParaRPr>
          </a:p>
          <a:p>
            <a:pPr marL="0" lvl="0" indent="0" algn="l" rtl="0">
              <a:spcBef>
                <a:spcPts val="0"/>
              </a:spcBef>
              <a:spcAft>
                <a:spcPts val="0"/>
              </a:spcAft>
              <a:buClr>
                <a:schemeClr val="dk1"/>
              </a:buClr>
              <a:buSzPts val="1200"/>
              <a:buFont typeface="Calibri"/>
              <a:buNone/>
            </a:pPr>
            <a:r>
              <a:rPr lang="en-US" sz="1200">
                <a:latin typeface="+mn-lt"/>
                <a:ea typeface="Calibri"/>
                <a:cs typeface="Calibri"/>
                <a:sym typeface="Calibri"/>
              </a:rPr>
              <a:t>-Educate readers and reviewers on how to skillfully rebut biased comments in the editorial process. (A, J, R)</a:t>
            </a:r>
            <a:endParaRPr lang="en-US">
              <a:cs typeface="Calibri"/>
            </a:endParaRPr>
          </a:p>
          <a:p>
            <a:pPr marL="0" lvl="0" indent="0" algn="l" rtl="0">
              <a:spcBef>
                <a:spcPts val="0"/>
              </a:spcBef>
              <a:spcAft>
                <a:spcPts val="0"/>
              </a:spcAft>
              <a:buClr>
                <a:schemeClr val="dk1"/>
              </a:buClr>
              <a:buSzPts val="1200"/>
              <a:buFont typeface="Calibri"/>
              <a:buNone/>
            </a:pPr>
            <a:endParaRPr lang="en-US" sz="1200">
              <a:latin typeface="+mn-lt"/>
              <a:ea typeface="Calibri"/>
              <a:cs typeface="Calibri"/>
            </a:endParaRPr>
          </a:p>
          <a:p>
            <a:pPr>
              <a:buClr>
                <a:schemeClr val="dk1"/>
              </a:buClr>
              <a:buSzPts val="1200"/>
            </a:pPr>
            <a:r>
              <a:rPr lang="en-US" sz="1200">
                <a:latin typeface="+mn-lt"/>
                <a:ea typeface="Calibri"/>
                <a:cs typeface="Calibri"/>
                <a:sym typeface="Calibri"/>
              </a:rPr>
              <a:t>A program excelling in this category would:</a:t>
            </a:r>
            <a:r>
              <a:rPr lang="en-US">
                <a:ea typeface="Calibri"/>
                <a:cs typeface="Calibri"/>
                <a:sym typeface="Calibri"/>
              </a:rPr>
              <a:t> </a:t>
            </a:r>
            <a:endParaRPr lang="en-US">
              <a:cs typeface="Calibri"/>
            </a:endParaRPr>
          </a:p>
          <a:p>
            <a:pPr marL="0" lvl="0" indent="0" algn="l" rtl="0">
              <a:spcBef>
                <a:spcPts val="0"/>
              </a:spcBef>
              <a:spcAft>
                <a:spcPts val="0"/>
              </a:spcAft>
              <a:buSzPts val="1200"/>
              <a:buNone/>
            </a:pPr>
            <a:r>
              <a:rPr lang="en-US" sz="1200">
                <a:latin typeface="+mn-lt"/>
                <a:ea typeface="Calibri"/>
                <a:cs typeface="Calibri"/>
                <a:sym typeface="Calibri"/>
              </a:rPr>
              <a:t>Support and lead educational and training efforts that raise awareness about the value of BIPOC scholarship, bias in prior work, and the need to upend racism in psychological science</a:t>
            </a:r>
            <a:endParaRPr lang="en-US" sz="1200">
              <a:latin typeface="+mn-lt"/>
              <a:ea typeface="Calibri"/>
              <a:cs typeface="Calibri"/>
            </a:endParaRPr>
          </a:p>
          <a:p>
            <a:pPr marL="0" lvl="0" indent="0" algn="l" rtl="0">
              <a:spcBef>
                <a:spcPts val="0"/>
              </a:spcBef>
              <a:spcAft>
                <a:spcPts val="0"/>
              </a:spcAft>
              <a:buSzPts val="1200"/>
              <a:buNone/>
            </a:pPr>
            <a:endParaRPr lang="en-US" sz="1200">
              <a:latin typeface="+mn-lt"/>
              <a:ea typeface="Calibri"/>
              <a:cs typeface="Calibri"/>
            </a:endParaRPr>
          </a:p>
          <a:p>
            <a:pPr marL="0" lvl="0" indent="0" algn="l" rtl="0">
              <a:spcBef>
                <a:spcPts val="0"/>
              </a:spcBef>
              <a:spcAft>
                <a:spcPts val="0"/>
              </a:spcAft>
              <a:buSzPts val="1200"/>
              <a:buNone/>
            </a:pPr>
            <a:r>
              <a:rPr lang="en-US" sz="1200" b="1">
                <a:latin typeface="+mn-lt"/>
                <a:ea typeface="Calibri"/>
                <a:cs typeface="Calibri"/>
                <a:sym typeface="Calibri"/>
              </a:rPr>
              <a:t>Featured Article: (Bowleg, 2021)</a:t>
            </a:r>
            <a:endParaRPr lang="en-US" b="1">
              <a:latin typeface="+mn-lt"/>
              <a:ea typeface="Calibri"/>
              <a:cs typeface="Calibri"/>
              <a:sym typeface="Calibri"/>
            </a:endParaRPr>
          </a:p>
          <a:p>
            <a:pPr marL="171450" lvl="0" indent="-171450" algn="l" rtl="0">
              <a:spcBef>
                <a:spcPts val="0"/>
              </a:spcBef>
              <a:spcAft>
                <a:spcPts val="0"/>
              </a:spcAft>
              <a:buFontTx/>
              <a:buChar char="-"/>
            </a:pPr>
            <a:r>
              <a:rPr lang="en-US" sz="1200">
                <a:latin typeface="+mn-lt"/>
                <a:ea typeface="Calibri"/>
                <a:cs typeface="Calibri"/>
                <a:sym typeface="Calibri"/>
              </a:rPr>
              <a:t>Train students/scholars to proactively challenge and rebut common biases about BIPOC scholarship and promote the significance of BIPOC research. (A, E)</a:t>
            </a:r>
            <a:endParaRPr lang="en-US" sz="1200">
              <a:latin typeface="+mn-lt"/>
              <a:ea typeface="Calibri"/>
              <a:cs typeface="Calibri"/>
            </a:endParaRPr>
          </a:p>
          <a:p>
            <a:pPr marL="171450" lvl="0" indent="-171450" algn="l" rtl="0">
              <a:spcBef>
                <a:spcPts val="0"/>
              </a:spcBef>
              <a:spcAft>
                <a:spcPts val="0"/>
              </a:spcAft>
              <a:buFontTx/>
              <a:buChar char="-"/>
            </a:pPr>
            <a:endParaRPr lang="en-US"/>
          </a:p>
          <a:p>
            <a:pPr marL="0" lvl="0" indent="0" algn="l" rtl="0">
              <a:spcBef>
                <a:spcPts val="0"/>
              </a:spcBef>
              <a:spcAft>
                <a:spcPts val="0"/>
              </a:spcAft>
              <a:buSzPts val="1200"/>
              <a:buNone/>
            </a:pPr>
            <a:r>
              <a:rPr lang="en-US">
                <a:latin typeface="+mn-lt"/>
                <a:ea typeface="Calibri"/>
                <a:cs typeface="Calibri"/>
                <a:sym typeface="Calibri"/>
              </a:rPr>
              <a:t>Lisa Bowleg: These lessons are risky. All threaten the White supremacist status quo, and consequently, tenure and promotion prospects, harmonious relationships with students and colleagues, grant proposal funding, and peer-reviewed publication. But as Lorde (1979/1984a) wisely observed, when we use “the tools of a racist patriarchy . . . to examine the fruits of that same patriarchy[,] it means that only the most narrow perimeters of change are possible and allowable” (p. 111). Herewith are 10 lessons to prompt Black and other health equity researchers of color to radically imagine their research as a transformative tool to advance health equity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Create public-focused dissemination strategies that extend to BIPOC communities</a:t>
            </a:r>
          </a:p>
          <a:p>
            <a:r>
              <a:rPr lang="en-US" b="1"/>
              <a:t> Promote and support innovative dissemination tools to extent the reach of our science broadly and specifically to BIPOC communities</a:t>
            </a:r>
          </a:p>
          <a:p>
            <a:r>
              <a:rPr lang="en-US"/>
              <a:t>- Journals should build upon strategies like </a:t>
            </a:r>
            <a:r>
              <a:rPr lang="en-US" err="1"/>
              <a:t>Altmetrics</a:t>
            </a:r>
            <a:r>
              <a:rPr lang="en-US"/>
              <a:t>, which offer ways to assess community and public impact beyond journal citations</a:t>
            </a:r>
          </a:p>
          <a:p>
            <a:r>
              <a:rPr lang="en-US"/>
              <a:t>- Open access and practice-oriented journals offer ways to get our science utilized and into the hands of the public and news media outlets who can utilize the work</a:t>
            </a:r>
          </a:p>
          <a:p>
            <a:r>
              <a:rPr lang="en-US"/>
              <a:t>- Research briefings tailored for policy makers and health officials should be encouraged</a:t>
            </a:r>
          </a:p>
          <a:p>
            <a:r>
              <a:rPr lang="en-US"/>
              <a:t>- Infographics, podcasts, op eds, and other emerging formats should be promoted and tailored to BIPOC communities</a:t>
            </a:r>
          </a:p>
          <a:p>
            <a:r>
              <a:rPr lang="en-US"/>
              <a:t>-Disseminate research findings in a variety of formats relevant to BIPOC communities (e.g., practice-oriented journals, social media, infographics, podcasts, and emerging formats) to extend the reach of the science. (J)</a:t>
            </a:r>
          </a:p>
          <a:p>
            <a:r>
              <a:rPr lang="en-US"/>
              <a:t>-Ensure there are dedicated staff members with the specialized skills needed to broadly disseminate scientific findings across a variety of platforms that are broadly accessible, easily understood, and relevant to BIPOC communities. (J)</a:t>
            </a:r>
          </a:p>
          <a:p>
            <a:endParaRPr lang="en-US"/>
          </a:p>
          <a:p>
            <a:r>
              <a:rPr lang="en-US"/>
              <a:t>A journal excelling in this category would: </a:t>
            </a:r>
          </a:p>
          <a:p>
            <a:r>
              <a:rPr lang="en-US"/>
              <a:t>Track the proportion of papers whose findings were directly disseminated to the public and BIPOC communities &amp; report on these numbers annually</a:t>
            </a:r>
          </a:p>
          <a:p>
            <a:endParaRPr lang="en-US"/>
          </a:p>
          <a:p>
            <a:r>
              <a:rPr lang="en-US" b="1"/>
              <a:t>Featured Article: LIGHT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79863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Collaborate with community partners for dissemination</a:t>
            </a:r>
          </a:p>
          <a:p>
            <a:r>
              <a:rPr lang="en-US" b="1"/>
              <a:t>THIS SHOULD BE REWARDED WHEN DONE</a:t>
            </a:r>
          </a:p>
          <a:p>
            <a:r>
              <a:rPr lang="en-US" b="1"/>
              <a:t> TRACK REJECTION RATES FOR DESK REJECTS AND REVIEWED PAPERS </a:t>
            </a:r>
          </a:p>
          <a:p>
            <a:r>
              <a:rPr lang="en-US"/>
              <a:t>- Scientists are notoriously poor at sharing their science with the public</a:t>
            </a:r>
          </a:p>
          <a:p>
            <a:r>
              <a:rPr lang="en-US"/>
              <a:t>- CBPR principles include collaboration with community partners at all stages of the research process including dissemination of findings</a:t>
            </a:r>
          </a:p>
          <a:p>
            <a:r>
              <a:rPr lang="en-US"/>
              <a:t>- Scientists do not need to go alone in this process, harness your connections with communities and if you don’t have any use this opportunity to build those connections.</a:t>
            </a:r>
          </a:p>
          <a:p>
            <a:r>
              <a:rPr lang="en-US"/>
              <a:t>- When community partners are coauthors, dissemination to the communities impacted by research can occur more seamlessly and naturally.</a:t>
            </a:r>
          </a:p>
          <a:p>
            <a:r>
              <a:rPr lang="en-US"/>
              <a:t>- Work together with community partners to disseminate findings in scientific and non-scientific outlets. (A, J)</a:t>
            </a:r>
          </a:p>
          <a:p>
            <a:endParaRPr lang="en-US"/>
          </a:p>
          <a:p>
            <a:r>
              <a:rPr lang="en-US"/>
              <a:t>A journal excelling in this category would have: </a:t>
            </a:r>
          </a:p>
          <a:p>
            <a:r>
              <a:rPr lang="en-US"/>
              <a:t>Over 33% of papers with community partners as co-authors </a:t>
            </a:r>
          </a:p>
          <a:p>
            <a:endParaRPr lang="en-US"/>
          </a:p>
          <a:p>
            <a:r>
              <a:rPr lang="en-US" b="1"/>
              <a:t>Featured Article: Williford et al., 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the 25 items in our paper – we also need to diversify our science AND support BIPOC scientists to thrive in academia</a:t>
            </a:r>
          </a:p>
          <a:p>
            <a:r>
              <a:rPr lang="en-US" dirty="0">
                <a:cs typeface="Calibri"/>
              </a:rPr>
              <a:t>In conducting a scoping review of 366 articles published from 1960 to 2022, quantitative interviews with over 300 participants, and qualitative interviews with 60 faculty, students, staff, and administrators, we found 13 </a:t>
            </a:r>
            <a:r>
              <a:rPr lang="en-US" dirty="0"/>
              <a:t>strategies with some evidence of success (weak to moderate) in diversifying the academic health sciences field. </a:t>
            </a:r>
          </a:p>
          <a:p>
            <a:r>
              <a:rPr lang="en-US" dirty="0"/>
              <a:t>1. Policies correcting for past discrimination</a:t>
            </a:r>
          </a:p>
          <a:p>
            <a:r>
              <a:rPr lang="en-US" dirty="0"/>
              <a:t>2. Holistic frameworks supporting diverse recruitment and admission</a:t>
            </a:r>
          </a:p>
          <a:p>
            <a:r>
              <a:rPr lang="en-US" dirty="0"/>
              <a:t>3. Embedding anti-racism (in curriculum, teaching, mission, learning) </a:t>
            </a:r>
            <a:endParaRPr lang="en-US" dirty="0">
              <a:cs typeface="Calibri"/>
            </a:endParaRPr>
          </a:p>
          <a:p>
            <a:r>
              <a:rPr lang="en-US" dirty="0">
                <a:cs typeface="Calibri"/>
              </a:rPr>
              <a:t>4. Pathway programs</a:t>
            </a:r>
          </a:p>
          <a:p>
            <a:r>
              <a:rPr lang="en-US" dirty="0">
                <a:cs typeface="Calibri"/>
              </a:rPr>
              <a:t>5. Institutional partnerships – between HBCUs, HSIs, HWU</a:t>
            </a:r>
          </a:p>
          <a:p>
            <a:r>
              <a:rPr lang="en-US" dirty="0">
                <a:cs typeface="Calibri"/>
              </a:rPr>
              <a:t>6. DEI committees</a:t>
            </a:r>
          </a:p>
          <a:p>
            <a:r>
              <a:rPr lang="en-US" dirty="0">
                <a:cs typeface="Calibri"/>
              </a:rPr>
              <a:t>7. Mentorship &amp; Sponsorship of minoritized and junior faculty</a:t>
            </a:r>
          </a:p>
          <a:p>
            <a:r>
              <a:rPr lang="en-US" dirty="0">
                <a:cs typeface="Calibri"/>
              </a:rPr>
              <a:t>8. embedding learning strategies that center the needs of minoritized folks</a:t>
            </a:r>
          </a:p>
          <a:p>
            <a:r>
              <a:rPr lang="en-US" dirty="0">
                <a:cs typeface="Calibri"/>
              </a:rPr>
              <a:t>9. Fostering emotional and social support</a:t>
            </a:r>
          </a:p>
          <a:p>
            <a:r>
              <a:rPr lang="en-US" dirty="0">
                <a:cs typeface="Calibri"/>
              </a:rPr>
              <a:t>10. </a:t>
            </a:r>
            <a:r>
              <a:rPr lang="en-US" dirty="0"/>
              <a:t>Strengthening scholars' networks</a:t>
            </a:r>
            <a:endParaRPr lang="en-US" dirty="0">
              <a:cs typeface="Calibri"/>
            </a:endParaRPr>
          </a:p>
          <a:p>
            <a:r>
              <a:rPr lang="en-US" dirty="0">
                <a:cs typeface="Calibri"/>
              </a:rPr>
              <a:t>11. Collecting outcome measurements and having transparency via dashboards</a:t>
            </a:r>
          </a:p>
          <a:p>
            <a:r>
              <a:rPr lang="en-US" dirty="0">
                <a:cs typeface="Calibri"/>
              </a:rPr>
              <a:t>12. Commitment to diversity and inclusion being visible and in mission and values statements</a:t>
            </a:r>
          </a:p>
          <a:p>
            <a:r>
              <a:rPr lang="en-US" dirty="0">
                <a:cs typeface="Calibri"/>
              </a:rPr>
              <a:t>13. Providing financial support for the initiatives</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extLst>
      <p:ext uri="{BB962C8B-B14F-4D97-AF65-F5344CB8AC3E}">
        <p14:creationId xmlns:p14="http://schemas.microsoft.com/office/powerpoint/2010/main" val="318457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start my talk today with this quote by Audre Lorde because A. she is a goddess and B. this quote embodies all the things – it embodies how we live intersectional lives (we are never only one thing) AND how the struggle in our science to undo the singular lens that it has held means it is critical to address racism from a multi-issue lens - don’t just do one thing and expect change; we must do multiple things and be persistent!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3027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a:t>a decolonized psychology begins with partnerships – folks have been there before we need to learn from each other. Covid-19 taught us many lessons, let’s not return to status quo but instead let’s re-imagine and re-build the science we want psychology to be and partner to dismantle barriers and co-create this new science. </a:t>
            </a:r>
          </a:p>
          <a:p>
            <a:pPr lvl="0"/>
            <a:endParaRPr lang="en-US"/>
          </a:p>
          <a:p>
            <a:pPr lvl="0"/>
            <a:r>
              <a:rPr lang="en-US"/>
              <a:t>So I leave you with this quote from Angela Davis which she spoke </a:t>
            </a:r>
            <a:r>
              <a:rPr lang="en-US" sz="1200" b="0" i="0" kern="1200">
                <a:solidFill>
                  <a:schemeClr val="tx1"/>
                </a:solidFill>
                <a:effectLst/>
                <a:latin typeface="+mn-lt"/>
                <a:ea typeface="+mn-ea"/>
                <a:cs typeface="+mn-cs"/>
              </a:rPr>
              <a:t>during a 2014 lecture at Southern Illinois University – you have to act …</a:t>
            </a:r>
            <a:endParaRPr lang="en-US" b="0"/>
          </a:p>
          <a:p>
            <a:pPr lvl="0"/>
            <a:endParaRPr lang="en-US"/>
          </a:p>
          <a:p>
            <a:pPr lvl="0"/>
            <a:r>
              <a:rPr lang="en-US"/>
              <a:t>I contend that psychology must partner with other fields to develop new resources and avenues that can anticipate what is needed to serve ALL of our communities. Now is the time. </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780607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a:t>What three steps will you take? </a:t>
            </a:r>
          </a:p>
          <a:p>
            <a:pPr lvl="0"/>
            <a:r>
              <a:rPr lang="en-US"/>
              <a:t>When will you take your first step?</a:t>
            </a:r>
          </a:p>
          <a:p>
            <a:pPr lvl="0"/>
            <a:r>
              <a:rPr lang="en-US"/>
              <a:t>Who will you tell about it?</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539757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a:highlight>
                  <a:schemeClr val="lt1"/>
                </a:highlight>
              </a:rPr>
              <a:t>I invite a similar approach when attempting to upend racism in our science – the question isn’t is racism operating in our science – it is how is it operating, what continues to keep it going, and how can we start to reduce it. We reduce it by naming it, encouraging conversations like this about it, and funding initiatives to change it. If we all thought and wrote about how our work applies to people of color and people experiencing inequity – we will be successful in upending racism in our science</a:t>
            </a:r>
          </a:p>
          <a:p>
            <a:endParaRPr lang="en-US" sz="1200">
              <a:highlight>
                <a:schemeClr val="lt1"/>
              </a:highlight>
            </a:endParaRPr>
          </a:p>
          <a:p>
            <a:pPr lvl="0"/>
            <a:r>
              <a:rPr lang="en-US"/>
              <a:t>82% of our history involves state-sanctioned exclusion and violence toward Black members of our communities. I say this not to make anyone feel bad or shame or guilt. As a psychologist we know that shame and guilt DO NOT inspire lasting change. I say this to remind us of the legacy of this history </a:t>
            </a:r>
            <a:r>
              <a:rPr lang="en-US" err="1"/>
              <a:t>andto</a:t>
            </a:r>
            <a:r>
              <a:rPr lang="en-US"/>
              <a:t> provide us with the opportunity to reflect on how it is operating TODAY – so rather than wondering IS racism operating here, the question we need to ask is HOW is racism operating, because frankly how could it NOT be. And because of how racism contributes to exclusion, we also need to ask whose voice is NOT being centered and how can we bring those voices in. </a:t>
            </a:r>
          </a:p>
          <a:p>
            <a:pPr lvl="0"/>
            <a:endParaRPr lang="en-US"/>
          </a:p>
          <a:p>
            <a:pPr lvl="0"/>
            <a:r>
              <a:rPr lang="en-US"/>
              <a:t>Yet, data shows that these disparities affect us all regardless of whether we are from those marginalized groups or not because health care costs go up for all, when people don’t spend money it affects the economy overall, life expectancy is going down for all of us, etc. </a:t>
            </a:r>
          </a:p>
          <a:p>
            <a:pPr lvl="0"/>
            <a:r>
              <a:rPr lang="en-US"/>
              <a:t>As we recently addressed in the Feb 2023 Issue of the American Psychologist of which I was co-editor- health equity is an issue for ALL psychologists****</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866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Much of the work I will present today is based on this paper that my amazing friend-colleagues and I worked on during the pandemic. The pandemic was a time of reflection for many of us and a time of activation to do better and do different. WE harnessed our lived experiences and scientific knowledge to put together a passionate plea full of ideas for upending racism in our psychological science that we all love so much but which continues to engage in practices that uphold itself and excludes most of us. My talk today will draw on the knowledge of this paper and the numerous papers that have emerged inspired by this and other seminal papers. We choose to focus on how research is conducted, how it is reported and reviewed, and how it is disseminated –as key points in the research process where epistemic exclusion and marginalization occurs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l" rtl="0">
              <a:spcBef>
                <a:spcPts val="0"/>
              </a:spcBef>
              <a:spcAft>
                <a:spcPts val="0"/>
              </a:spcAft>
              <a:buNone/>
            </a:pPr>
            <a:r>
              <a:rPr lang="en-US" sz="1200" b="1"/>
              <a:t>Conduct and publish more research on race</a:t>
            </a:r>
            <a:endParaRPr lang="en-US" sz="1200" b="1">
              <a:solidFill>
                <a:srgbClr val="3C4043"/>
              </a:solidFill>
              <a:highlight>
                <a:schemeClr val="lt1"/>
              </a:highlight>
              <a:latin typeface="+mn-lt"/>
              <a:ea typeface="Calibri"/>
              <a:cs typeface="Calibri"/>
              <a:sym typeface="Calibri"/>
            </a:endParaRPr>
          </a:p>
          <a:p>
            <a:pPr marL="0" lvl="0" indent="0" algn="l" rtl="0">
              <a:spcBef>
                <a:spcPts val="0"/>
              </a:spcBef>
              <a:spcAft>
                <a:spcPts val="0"/>
              </a:spcAft>
              <a:buClr>
                <a:schemeClr val="dk1"/>
              </a:buClr>
              <a:buFont typeface="Arial"/>
              <a:buNone/>
            </a:pPr>
            <a:r>
              <a:rPr lang="en-US" sz="1200">
                <a:solidFill>
                  <a:srgbClr val="3C4043"/>
                </a:solidFill>
                <a:highlight>
                  <a:schemeClr val="lt1"/>
                </a:highlight>
                <a:latin typeface="+mn-lt"/>
                <a:ea typeface="Calibri"/>
                <a:cs typeface="Calibri"/>
                <a:sym typeface="Calibri"/>
              </a:rPr>
              <a:t>-</a:t>
            </a:r>
            <a:r>
              <a:rPr lang="en-US" sz="1200">
                <a:highlight>
                  <a:schemeClr val="lt1"/>
                </a:highlight>
              </a:rPr>
              <a:t>Conduct more research and teach on diversity science theories and frameworks. (A, E)</a:t>
            </a:r>
            <a:endParaRPr lang="en-US"/>
          </a:p>
          <a:p>
            <a:pPr marL="0" lvl="0" indent="0" algn="l" rtl="0">
              <a:spcBef>
                <a:spcPts val="0"/>
              </a:spcBef>
              <a:spcAft>
                <a:spcPts val="0"/>
              </a:spcAft>
              <a:buClr>
                <a:schemeClr val="dk1"/>
              </a:buClr>
              <a:buFont typeface="Arial"/>
              <a:buNone/>
            </a:pPr>
            <a:r>
              <a:rPr lang="en-US" sz="1200">
                <a:highlight>
                  <a:schemeClr val="lt1"/>
                </a:highlight>
              </a:rPr>
              <a:t>-Encourage research and papers on diversity topics. (E, J)</a:t>
            </a:r>
            <a:endParaRPr lang="en-US" sz="1200" b="1">
              <a:highlight>
                <a:schemeClr val="lt1"/>
              </a:highlight>
            </a:endParaRPr>
          </a:p>
          <a:p>
            <a:pPr marL="0" lvl="0" indent="0" algn="l" rtl="0">
              <a:spcBef>
                <a:spcPts val="0"/>
              </a:spcBef>
              <a:spcAft>
                <a:spcPts val="0"/>
              </a:spcAft>
              <a:buClr>
                <a:schemeClr val="dk1"/>
              </a:buClr>
              <a:buFont typeface="Arial"/>
              <a:buNone/>
            </a:pPr>
            <a:endParaRPr lang="en-US" sz="1200" b="1">
              <a:highlight>
                <a:schemeClr val="lt1"/>
              </a:highlight>
            </a:endParaRPr>
          </a:p>
          <a:p>
            <a:pPr marL="0" lvl="0" indent="0" algn="l" rtl="0">
              <a:spcBef>
                <a:spcPts val="0"/>
              </a:spcBef>
              <a:spcAft>
                <a:spcPts val="0"/>
              </a:spcAft>
              <a:buClr>
                <a:schemeClr val="dk1"/>
              </a:buClr>
              <a:buFont typeface="Arial"/>
              <a:buNone/>
            </a:pPr>
            <a:r>
              <a:rPr lang="en-US" sz="1200" b="1">
                <a:highlight>
                  <a:schemeClr val="lt1"/>
                </a:highlight>
              </a:rPr>
              <a:t>Featured Article: </a:t>
            </a:r>
            <a:r>
              <a:rPr lang="en-US" sz="1200" b="1" err="1">
                <a:highlight>
                  <a:schemeClr val="lt1"/>
                </a:highlight>
              </a:rPr>
              <a:t>Valrie</a:t>
            </a:r>
            <a:r>
              <a:rPr lang="en-US" sz="1200" b="1">
                <a:highlight>
                  <a:schemeClr val="lt1"/>
                </a:highlight>
              </a:rPr>
              <a:t> et al., 2020</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200">
                <a:highlight>
                  <a:schemeClr val="lt1"/>
                </a:highlight>
              </a:rPr>
              <a:t>In our special issue for the Journal of Pediatric Psychology, my co-editors and I framed the call to action around Kilbourne’s health disparities model. This model highlighted the pathway of addressing health disparities from detection of health inequities, to understanding factors driving those health inequities and finally reduction of the inequities. In this paper we invite pediatric psychologists to move toward understanding and reduction, rather than similar documenting the problem. </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200">
                <a:highlight>
                  <a:schemeClr val="lt1"/>
                </a:highlight>
              </a:rPr>
              <a:t>-Require authors to address applications of work to populations of color and populations experiencing inequality. (J, R)</a:t>
            </a:r>
          </a:p>
          <a:p>
            <a:pPr marL="0" lvl="0" indent="0" algn="l" rtl="0">
              <a:spcBef>
                <a:spcPts val="0"/>
              </a:spcBef>
              <a:spcAft>
                <a:spcPts val="0"/>
              </a:spcAft>
              <a:buClr>
                <a:schemeClr val="dk1"/>
              </a:buClr>
              <a:buFont typeface="Arial"/>
              <a:buNone/>
            </a:pPr>
            <a:endParaRPr lang="en-US" b="1"/>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l" rtl="0">
              <a:spcBef>
                <a:spcPts val="0"/>
              </a:spcBef>
              <a:spcAft>
                <a:spcPts val="0"/>
              </a:spcAft>
              <a:buNone/>
            </a:pPr>
            <a:r>
              <a:rPr lang="en-US" sz="1200"/>
              <a:t>Promote </a:t>
            </a:r>
            <a:r>
              <a:rPr lang="en-US" sz="1200" b="1"/>
              <a:t>Diversity Science &amp; Research Methods Appropriate for BIPOC Populations</a:t>
            </a:r>
            <a:endParaRPr lang="en-US"/>
          </a:p>
          <a:p>
            <a:pPr marL="0" lvl="0" indent="0" algn="l" rtl="0">
              <a:spcBef>
                <a:spcPts val="0"/>
              </a:spcBef>
              <a:spcAft>
                <a:spcPts val="0"/>
              </a:spcAft>
              <a:buNone/>
            </a:pPr>
            <a:endParaRPr lang="en-US" b="1"/>
          </a:p>
          <a:p>
            <a:pPr marL="0" lvl="0" indent="0" algn="l" rtl="0">
              <a:spcBef>
                <a:spcPts val="0"/>
              </a:spcBef>
              <a:spcAft>
                <a:spcPts val="0"/>
              </a:spcAft>
              <a:buNone/>
            </a:pPr>
            <a:r>
              <a:rPr lang="en-US"/>
              <a:t>-Conduct more research from a diversity science perspective and use research methods appropriate for BIPOC populations (A)</a:t>
            </a:r>
          </a:p>
          <a:p>
            <a:pPr marL="0" lvl="0" indent="0" algn="l" rtl="0">
              <a:spcBef>
                <a:spcPts val="0"/>
              </a:spcBef>
              <a:spcAft>
                <a:spcPts val="0"/>
              </a:spcAft>
              <a:buNone/>
            </a:pPr>
            <a:r>
              <a:rPr lang="en-US"/>
              <a:t>-Encourage research that uses methods and analyses that may better capture heterogeneity in diverse samples. (J)</a:t>
            </a:r>
          </a:p>
          <a:p>
            <a:pPr marL="0" lvl="0" indent="0" algn="l" rtl="0">
              <a:spcBef>
                <a:spcPts val="0"/>
              </a:spcBef>
              <a:spcAft>
                <a:spcPts val="0"/>
              </a:spcAft>
              <a:buNone/>
            </a:pPr>
            <a:r>
              <a:rPr lang="en-US"/>
              <a:t>-Incentivize authors that submit research using diversity science approaches. (J, R)</a:t>
            </a:r>
          </a:p>
          <a:p>
            <a:pPr marL="0" lvl="0" indent="0" algn="l" rtl="0">
              <a:spcBef>
                <a:spcPts val="0"/>
              </a:spcBef>
              <a:spcAft>
                <a:spcPts val="0"/>
              </a:spcAft>
              <a:buNone/>
            </a:pPr>
            <a:endParaRPr lang="en-US"/>
          </a:p>
          <a:p>
            <a:pPr marL="0" lvl="0" indent="0" algn="l" rtl="0">
              <a:spcBef>
                <a:spcPts val="0"/>
              </a:spcBef>
              <a:spcAft>
                <a:spcPts val="0"/>
              </a:spcAft>
              <a:buNone/>
            </a:pPr>
            <a:r>
              <a:rPr lang="en-US"/>
              <a:t>Chavez and colleagues - To empower a community, we must become a community, supporting and challenging each other as we implement culturally competent, power- and race-sensitive inquiry. Dancing forward, following the flow of the dance of race and privilege in community-based participatory research, outside researchers must become comfortable with not always taking the lead but often dancing side by side with the community and sometimes following the community’s lead.</a:t>
            </a:r>
          </a:p>
          <a:p>
            <a:pPr marL="0" lvl="0" indent="0" algn="l" rtl="0">
              <a:spcBef>
                <a:spcPts val="0"/>
              </a:spcBef>
              <a:spcAft>
                <a:spcPts val="0"/>
              </a:spcAft>
              <a:buNone/>
            </a:pPr>
            <a:endParaRPr lang="en-US"/>
          </a:p>
          <a:p>
            <a:pPr marL="0" lvl="0" indent="0" algn="l" rtl="0">
              <a:spcBef>
                <a:spcPts val="0"/>
              </a:spcBef>
              <a:spcAft>
                <a:spcPts val="0"/>
              </a:spcAft>
              <a:buNone/>
            </a:pPr>
            <a:r>
              <a:rPr lang="en-US" b="1"/>
              <a:t>Featured Article: Howard &amp; Hoffman, 2018</a:t>
            </a:r>
          </a:p>
          <a:p>
            <a:pPr marL="0" lvl="0" indent="0" algn="l" rtl="0">
              <a:spcBef>
                <a:spcPts val="0"/>
              </a:spcBef>
              <a:spcAft>
                <a:spcPts val="0"/>
              </a:spcAft>
              <a:buNone/>
            </a:pPr>
            <a:r>
              <a:rPr lang="en-US"/>
              <a:t>-Train students on diversity science theory and diverse research methods such as CBPR and decision-making for research methods selection (E)</a:t>
            </a:r>
          </a:p>
          <a:p>
            <a:pPr marL="0" lvl="0" indent="0" algn="l" rtl="0">
              <a:spcBef>
                <a:spcPts val="0"/>
              </a:spcBef>
              <a:spcAft>
                <a:spcPts val="0"/>
              </a:spcAft>
              <a:buNone/>
            </a:pPr>
            <a:r>
              <a:rPr lang="en-US" sz="1200">
                <a:latin typeface="+mn-lt"/>
                <a:ea typeface="Calibri"/>
                <a:cs typeface="Calibri"/>
                <a:sym typeface="Calibri"/>
              </a:rPr>
              <a:t>               -</a:t>
            </a:r>
            <a:r>
              <a:rPr lang="en-US"/>
              <a:t>Highlight the importance of recruiting diverse samples in graduate-level research methods courses (E)</a:t>
            </a:r>
          </a:p>
          <a:p>
            <a:pPr marL="0" lvl="0" indent="0" algn="l" rtl="0">
              <a:spcBef>
                <a:spcPts val="0"/>
              </a:spcBef>
              <a:spcAft>
                <a:spcPts val="0"/>
              </a:spcAft>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l" rtl="0">
              <a:spcBef>
                <a:spcPts val="0"/>
              </a:spcBef>
              <a:spcAft>
                <a:spcPts val="0"/>
              </a:spcAft>
              <a:buClr>
                <a:schemeClr val="dk1"/>
              </a:buClr>
              <a:buFont typeface="Arial"/>
              <a:buNone/>
            </a:pPr>
            <a:r>
              <a:rPr lang="en-US" b="1"/>
              <a:t>Require the use of SCL</a:t>
            </a:r>
          </a:p>
          <a:p>
            <a:pPr marL="0" lvl="0" indent="0" algn="l" rtl="0">
              <a:spcBef>
                <a:spcPts val="0"/>
              </a:spcBef>
              <a:spcAft>
                <a:spcPts val="0"/>
              </a:spcAft>
              <a:buNone/>
            </a:pPr>
            <a:r>
              <a:rPr lang="en-US" sz="1200">
                <a:latin typeface="+mn-lt"/>
                <a:ea typeface="Calibri"/>
                <a:cs typeface="Calibri"/>
                <a:sym typeface="Calibri"/>
              </a:rPr>
              <a:t>-Train students on SCL and have them practice writing in this manner. (E)</a:t>
            </a:r>
            <a:endParaRPr lang="en-US"/>
          </a:p>
          <a:p>
            <a:pPr marL="0" lvl="0" indent="0" algn="l" rtl="0">
              <a:spcBef>
                <a:spcPts val="0"/>
              </a:spcBef>
              <a:spcAft>
                <a:spcPts val="0"/>
              </a:spcAft>
              <a:buNone/>
            </a:pPr>
            <a:r>
              <a:rPr lang="en-US" sz="1200">
                <a:latin typeface="+mn-lt"/>
                <a:ea typeface="Calibri"/>
                <a:cs typeface="Calibri"/>
                <a:sym typeface="Calibri"/>
              </a:rPr>
              <a:t>-Update author guidelines to require the use of SCL. (J)</a:t>
            </a:r>
            <a:endParaRPr lang="en-US"/>
          </a:p>
          <a:p>
            <a:pPr marL="0" lvl="0" indent="0" algn="l" rtl="0">
              <a:spcBef>
                <a:spcPts val="0"/>
              </a:spcBef>
              <a:spcAft>
                <a:spcPts val="0"/>
              </a:spcAft>
              <a:buNone/>
            </a:pPr>
            <a:r>
              <a:rPr lang="en-US" sz="1200">
                <a:latin typeface="+mn-lt"/>
                <a:ea typeface="Calibri"/>
                <a:cs typeface="Calibri"/>
                <a:sym typeface="Calibri"/>
              </a:rPr>
              <a:t>            -Train reviewers and editors on use of SCL. (J, R)</a:t>
            </a:r>
            <a:endParaRPr lang="en-US"/>
          </a:p>
          <a:p>
            <a:pPr marL="0" lvl="0" indent="0" algn="l" rtl="0">
              <a:spcBef>
                <a:spcPts val="0"/>
              </a:spcBef>
              <a:spcAft>
                <a:spcPts val="0"/>
              </a:spcAft>
              <a:buClr>
                <a:schemeClr val="dk1"/>
              </a:buClr>
              <a:buSzPts val="1200"/>
              <a:buFont typeface="Calibri"/>
              <a:buNone/>
            </a:pPr>
            <a:r>
              <a:rPr lang="en-US" sz="1200">
                <a:latin typeface="+mn-lt"/>
                <a:ea typeface="Calibri"/>
                <a:cs typeface="Calibri"/>
                <a:sym typeface="Calibri"/>
              </a:rPr>
              <a:t>            -Add SCL to the next revision of the APA Publication Manual (J)</a:t>
            </a:r>
            <a:endParaRPr lang="en-US"/>
          </a:p>
          <a:p>
            <a:pPr marL="0" lvl="0" indent="0" algn="l" rtl="0">
              <a:spcBef>
                <a:spcPts val="0"/>
              </a:spcBef>
              <a:spcAft>
                <a:spcPts val="0"/>
              </a:spcAft>
              <a:buNone/>
            </a:pPr>
            <a:r>
              <a:rPr lang="en-US" sz="1200">
                <a:latin typeface="+mn-lt"/>
                <a:ea typeface="Calibri"/>
                <a:cs typeface="Calibri"/>
                <a:sym typeface="Calibri"/>
              </a:rPr>
              <a:t>-Require authors to attest that they used SCL in manuscript submission portals. (J)</a:t>
            </a:r>
            <a:endParaRPr lang="en-US"/>
          </a:p>
          <a:p>
            <a:pPr marL="0" lvl="0" indent="0" algn="l" rtl="0">
              <a:spcBef>
                <a:spcPts val="0"/>
              </a:spcBef>
              <a:spcAft>
                <a:spcPts val="0"/>
              </a:spcAft>
              <a:buNone/>
            </a:pPr>
            <a:r>
              <a:rPr lang="en-US" sz="1200">
                <a:latin typeface="+mn-lt"/>
                <a:ea typeface="Calibri"/>
                <a:cs typeface="Calibri"/>
                <a:sym typeface="Calibri"/>
              </a:rPr>
              <a:t>-Review manuscripts for person-first language and SCL. (A, E, J, R)</a:t>
            </a:r>
          </a:p>
          <a:p>
            <a:pPr marL="0" lvl="0" indent="0" algn="l" rtl="0">
              <a:spcBef>
                <a:spcPts val="0"/>
              </a:spcBef>
              <a:spcAft>
                <a:spcPts val="0"/>
              </a:spcAft>
              <a:buNone/>
            </a:pPr>
            <a:endParaRPr lang="en-US" sz="1200">
              <a:latin typeface="+mn-lt"/>
              <a:ea typeface="Calibri"/>
              <a:cs typeface="Calibri"/>
              <a:sym typeface="Calibri"/>
            </a:endParaRPr>
          </a:p>
          <a:p>
            <a:pPr marL="0" lvl="0" indent="0" algn="l" rtl="0">
              <a:spcBef>
                <a:spcPts val="0"/>
              </a:spcBef>
              <a:spcAft>
                <a:spcPts val="0"/>
              </a:spcAft>
              <a:buNone/>
            </a:pPr>
            <a:r>
              <a:rPr lang="en-US" sz="1200">
                <a:latin typeface="+mn-lt"/>
                <a:ea typeface="Calibri"/>
                <a:cs typeface="Calibri"/>
                <a:sym typeface="Calibri"/>
              </a:rPr>
              <a:t>Everything you write about a group experiencing marginalization – be explicit about why that is or why it could be – so that the association between that group and bad outcomes is contextualize and we break the stereotype cycle of teaching future readers of our work that X group is always associated with bad things, as if they were born that way when it is actually a function of the state sanctioned policies that gave to some and restricted others</a:t>
            </a:r>
          </a:p>
          <a:p>
            <a:pPr marL="0" lvl="0" indent="0" algn="l" rtl="0">
              <a:spcBef>
                <a:spcPts val="0"/>
              </a:spcBef>
              <a:spcAft>
                <a:spcPts val="0"/>
              </a:spcAft>
              <a:buNone/>
            </a:pPr>
            <a:endParaRPr lang="en-US" sz="1200">
              <a:latin typeface="+mn-lt"/>
              <a:cs typeface="Calibri"/>
              <a:sym typeface="Calibri"/>
            </a:endParaRPr>
          </a:p>
          <a:p>
            <a:pPr marL="0" lvl="0" indent="0" algn="l" rtl="0">
              <a:spcBef>
                <a:spcPts val="0"/>
              </a:spcBef>
              <a:spcAft>
                <a:spcPts val="0"/>
              </a:spcAft>
              <a:buNone/>
            </a:pPr>
            <a:endParaRPr lang="en-US" sz="1200">
              <a:latin typeface="+mn-lt"/>
              <a:cs typeface="Calibri"/>
              <a:sym typeface="Calibri"/>
            </a:endParaRPr>
          </a:p>
          <a:p>
            <a:pPr marL="0" lvl="0" indent="0" algn="l" rtl="0">
              <a:spcBef>
                <a:spcPts val="0"/>
              </a:spcBef>
              <a:spcAft>
                <a:spcPts val="0"/>
              </a:spcAft>
              <a:buNone/>
            </a:pPr>
            <a:r>
              <a:rPr lang="en-US" sz="1200" b="1">
                <a:latin typeface="+mn-lt"/>
                <a:cs typeface="Calibri"/>
                <a:sym typeface="Calibri"/>
              </a:rPr>
              <a:t>Featured Article: O’Reilly,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ea typeface="Calibri"/>
                <a:cs typeface="Calibri"/>
                <a:sym typeface="Calibri"/>
              </a:rPr>
              <a:t>-Frame results within the systemic structures that maintain disparate outcomes when interpreting findings. (A)</a:t>
            </a:r>
            <a:endParaRPr lang="en-US"/>
          </a:p>
          <a:p>
            <a:pPr marL="0" lvl="0" indent="0" algn="l" rtl="0">
              <a:spcBef>
                <a:spcPts val="0"/>
              </a:spcBef>
              <a:spcAft>
                <a:spcPts val="0"/>
              </a:spcAft>
              <a:buNone/>
            </a:pPr>
            <a:endParaRPr lang="en-US" b="1"/>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sv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light4ph.or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hyperlink" Target="https://light4ph.or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hyperlink" Target="https://light4ph.org/" TargetMode="External"/><Relationship Id="rId7"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23.xml.rels><?xml version="1.0" encoding="UTF-8" standalone="yes"?>
<Relationships xmlns="http://schemas.openxmlformats.org/package/2006/relationships"><Relationship Id="rId2" Type="http://schemas.openxmlformats.org/officeDocument/2006/relationships/hyperlink" Target="http://www.changelabtexas.co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62250"/>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605"/>
          <a:stretch>
            <a:fillRect/>
          </a:stretch>
        </p:blipFill>
        <p:spPr>
          <a:xfrm>
            <a:off x="413543" y="1612143"/>
            <a:ext cx="10445546" cy="8313742"/>
          </a:xfrm>
          <a:prstGeom prst="rect">
            <a:avLst/>
          </a:prstGeom>
        </p:spPr>
      </p:pic>
      <p:grpSp>
        <p:nvGrpSpPr>
          <p:cNvPr id="6" name="Group 6"/>
          <p:cNvGrpSpPr/>
          <p:nvPr/>
        </p:nvGrpSpPr>
        <p:grpSpPr>
          <a:xfrm>
            <a:off x="11023016" y="292653"/>
            <a:ext cx="6762045" cy="3086101"/>
            <a:chOff x="0" y="-347520"/>
            <a:chExt cx="1780950" cy="812800"/>
          </a:xfrm>
        </p:grpSpPr>
        <p:sp>
          <p:nvSpPr>
            <p:cNvPr id="7" name="Freeform 7"/>
            <p:cNvSpPr/>
            <p:nvPr/>
          </p:nvSpPr>
          <p:spPr>
            <a:xfrm>
              <a:off x="0" y="0"/>
              <a:ext cx="1780950" cy="117761"/>
            </a:xfrm>
            <a:custGeom>
              <a:avLst/>
              <a:gdLst/>
              <a:ahLst/>
              <a:cxnLst/>
              <a:rect l="l" t="t" r="r" b="b"/>
              <a:pathLst>
                <a:path w="1780950" h="117761">
                  <a:moveTo>
                    <a:pt x="0" y="0"/>
                  </a:moveTo>
                  <a:lnTo>
                    <a:pt x="1780950" y="0"/>
                  </a:lnTo>
                  <a:lnTo>
                    <a:pt x="1780950" y="117761"/>
                  </a:lnTo>
                  <a:lnTo>
                    <a:pt x="0" y="117761"/>
                  </a:lnTo>
                  <a:close/>
                </a:path>
              </a:pathLst>
            </a:custGeom>
            <a:solidFill>
              <a:srgbClr val="87402D"/>
            </a:solidFill>
          </p:spPr>
        </p:sp>
        <p:sp>
          <p:nvSpPr>
            <p:cNvPr id="8" name="TextBox 8"/>
            <p:cNvSpPr txBox="1"/>
            <p:nvPr/>
          </p:nvSpPr>
          <p:spPr>
            <a:xfrm>
              <a:off x="87824" y="-347520"/>
              <a:ext cx="1674196" cy="812800"/>
            </a:xfrm>
            <a:prstGeom prst="rect">
              <a:avLst/>
            </a:prstGeom>
          </p:spPr>
          <p:txBody>
            <a:bodyPr lIns="50800" tIns="50800" rIns="50800" bIns="50800" rtlCol="0" anchor="ctr"/>
            <a:lstStyle/>
            <a:p>
              <a:pPr algn="r">
                <a:lnSpc>
                  <a:spcPts val="1918"/>
                </a:lnSpc>
              </a:pPr>
              <a:r>
                <a:rPr lang="en-US" sz="1600" spc="9">
                  <a:solidFill>
                    <a:srgbClr val="FFFFFF"/>
                  </a:solidFill>
                  <a:latin typeface="Libre Baskerville"/>
                </a:rPr>
                <a:t>Association for Psychological Science Annual Conference</a:t>
              </a:r>
            </a:p>
          </p:txBody>
        </p:sp>
      </p:grpSp>
      <p:sp>
        <p:nvSpPr>
          <p:cNvPr id="9" name="TextBox 9"/>
          <p:cNvSpPr txBox="1"/>
          <p:nvPr/>
        </p:nvSpPr>
        <p:spPr>
          <a:xfrm>
            <a:off x="11286082" y="2363873"/>
            <a:ext cx="6356713" cy="4972259"/>
          </a:xfrm>
          <a:prstGeom prst="rect">
            <a:avLst/>
          </a:prstGeom>
        </p:spPr>
        <p:txBody>
          <a:bodyPr lIns="0" tIns="0" rIns="0" bIns="0" rtlCol="0" anchor="t">
            <a:spAutoFit/>
          </a:bodyPr>
          <a:lstStyle/>
          <a:p>
            <a:pPr algn="r">
              <a:lnSpc>
                <a:spcPts val="6470"/>
              </a:lnSpc>
            </a:pPr>
            <a:r>
              <a:rPr lang="en-US" sz="5350" spc="10">
                <a:solidFill>
                  <a:srgbClr val="000000"/>
                </a:solidFill>
                <a:latin typeface="Libre Baskerville Bold"/>
              </a:rPr>
              <a:t>Upending</a:t>
            </a:r>
          </a:p>
          <a:p>
            <a:pPr algn="r">
              <a:lnSpc>
                <a:spcPts val="6470"/>
              </a:lnSpc>
            </a:pPr>
            <a:r>
              <a:rPr lang="en-US" sz="5350" spc="14">
                <a:solidFill>
                  <a:srgbClr val="000000"/>
                </a:solidFill>
                <a:latin typeface="Libre Baskerville Bold"/>
              </a:rPr>
              <a:t>Racism in </a:t>
            </a:r>
            <a:r>
              <a:rPr lang="en-US" sz="5350" i="1" u="sng" spc="14">
                <a:solidFill>
                  <a:srgbClr val="000000"/>
                </a:solidFill>
                <a:latin typeface="Libre Baskerville Bold"/>
              </a:rPr>
              <a:t>Our</a:t>
            </a:r>
            <a:r>
              <a:rPr lang="en-US" sz="5350" spc="14">
                <a:solidFill>
                  <a:srgbClr val="000000"/>
                </a:solidFill>
                <a:latin typeface="Libre Baskerville Bold"/>
              </a:rPr>
              <a:t> Science: Where the Rubber Meets the Road</a:t>
            </a:r>
          </a:p>
        </p:txBody>
      </p:sp>
      <p:sp>
        <p:nvSpPr>
          <p:cNvPr id="10" name="TextBox 10"/>
          <p:cNvSpPr txBox="1"/>
          <p:nvPr/>
        </p:nvSpPr>
        <p:spPr>
          <a:xfrm>
            <a:off x="11035883" y="8094187"/>
            <a:ext cx="6749177" cy="1633652"/>
          </a:xfrm>
          <a:prstGeom prst="rect">
            <a:avLst/>
          </a:prstGeom>
        </p:spPr>
        <p:txBody>
          <a:bodyPr lIns="0" tIns="0" rIns="0" bIns="0" rtlCol="0" anchor="t">
            <a:spAutoFit/>
          </a:bodyPr>
          <a:lstStyle/>
          <a:p>
            <a:pPr algn="r">
              <a:lnSpc>
                <a:spcPts val="3150"/>
              </a:lnSpc>
            </a:pPr>
            <a:r>
              <a:rPr lang="en-US" sz="2500" spc="12">
                <a:solidFill>
                  <a:srgbClr val="000000"/>
                </a:solidFill>
                <a:latin typeface="Libre Baskerville Bold"/>
              </a:rPr>
              <a:t>Idia </a:t>
            </a:r>
            <a:r>
              <a:rPr lang="en-US" sz="2500" spc="12" err="1">
                <a:solidFill>
                  <a:srgbClr val="000000"/>
                </a:solidFill>
                <a:latin typeface="Libre Baskerville Bold"/>
              </a:rPr>
              <a:t>Binitie</a:t>
            </a:r>
            <a:r>
              <a:rPr lang="en-US" sz="2500" spc="12">
                <a:solidFill>
                  <a:srgbClr val="000000"/>
                </a:solidFill>
                <a:latin typeface="Libre Baskerville Bold"/>
              </a:rPr>
              <a:t> Thurston, PhD</a:t>
            </a:r>
            <a:endParaRPr lang="en-US"/>
          </a:p>
          <a:p>
            <a:pPr algn="r">
              <a:lnSpc>
                <a:spcPts val="3150"/>
              </a:lnSpc>
            </a:pPr>
            <a:endParaRPr lang="en-US"/>
          </a:p>
          <a:p>
            <a:pPr algn="r">
              <a:lnSpc>
                <a:spcPts val="1636"/>
              </a:lnSpc>
            </a:pPr>
            <a:r>
              <a:rPr lang="en-US" sz="1298" spc="7">
                <a:solidFill>
                  <a:srgbClr val="000000"/>
                </a:solidFill>
                <a:latin typeface="Libre Baskerville"/>
              </a:rPr>
              <a:t>Associate Professor of Psychology and Public Health, CHANGE Lab Director</a:t>
            </a:r>
          </a:p>
          <a:p>
            <a:pPr algn="r">
              <a:lnSpc>
                <a:spcPts val="1636"/>
              </a:lnSpc>
            </a:pPr>
            <a:r>
              <a:rPr lang="en-US" sz="1298" spc="7">
                <a:solidFill>
                  <a:srgbClr val="000000"/>
                </a:solidFill>
                <a:latin typeface="Libre Baskerville"/>
              </a:rPr>
              <a:t>Texas A&amp;M University</a:t>
            </a:r>
          </a:p>
          <a:p>
            <a:pPr algn="r">
              <a:lnSpc>
                <a:spcPts val="1636"/>
              </a:lnSpc>
            </a:pPr>
            <a:r>
              <a:rPr lang="en-US" sz="1298" spc="7">
                <a:solidFill>
                  <a:srgbClr val="000000"/>
                </a:solidFill>
                <a:latin typeface="Libre Baskerville"/>
              </a:rPr>
              <a:t>Black, Immigrant, Woman (she/her</a:t>
            </a:r>
            <a:r>
              <a:rPr lang="en-US" sz="1298" spc="7">
                <a:solidFill>
                  <a:srgbClr val="000000"/>
                </a:solidFill>
                <a:latin typeface="Libre Baskerville Italics"/>
              </a:rPr>
              <a:t>), living and working on native lands of the Tonkawa, Tawakoni, </a:t>
            </a:r>
            <a:r>
              <a:rPr lang="en-US" sz="1298" spc="7" err="1">
                <a:solidFill>
                  <a:srgbClr val="000000"/>
                </a:solidFill>
                <a:latin typeface="Libre Baskerville Italics"/>
              </a:rPr>
              <a:t>Hueco</a:t>
            </a:r>
            <a:r>
              <a:rPr lang="en-US" sz="1298" spc="7">
                <a:solidFill>
                  <a:srgbClr val="000000"/>
                </a:solidFill>
                <a:latin typeface="Libre Baskerville Italics"/>
              </a:rPr>
              <a:t>, Sana, Wichita, and Coahuiltecan peoples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5" name="Group 5"/>
          <p:cNvGrpSpPr/>
          <p:nvPr/>
        </p:nvGrpSpPr>
        <p:grpSpPr>
          <a:xfrm>
            <a:off x="421511" y="660168"/>
            <a:ext cx="17363550" cy="1499066"/>
            <a:chOff x="0" y="0"/>
            <a:chExt cx="4573116" cy="394816"/>
          </a:xfrm>
        </p:grpSpPr>
        <p:sp>
          <p:nvSpPr>
            <p:cNvPr id="6" name="Freeform 6"/>
            <p:cNvSpPr/>
            <p:nvPr/>
          </p:nvSpPr>
          <p:spPr>
            <a:xfrm>
              <a:off x="0" y="0"/>
              <a:ext cx="4573116" cy="394816"/>
            </a:xfrm>
            <a:custGeom>
              <a:avLst/>
              <a:gdLst/>
              <a:ahLst/>
              <a:cxnLst/>
              <a:rect l="l" t="t" r="r" b="b"/>
              <a:pathLst>
                <a:path w="4573116" h="394816">
                  <a:moveTo>
                    <a:pt x="0" y="0"/>
                  </a:moveTo>
                  <a:lnTo>
                    <a:pt x="4573116" y="0"/>
                  </a:lnTo>
                  <a:lnTo>
                    <a:pt x="4573116" y="394816"/>
                  </a:lnTo>
                  <a:lnTo>
                    <a:pt x="0" y="394816"/>
                  </a:lnTo>
                  <a:close/>
                </a:path>
              </a:pathLst>
            </a:custGeom>
            <a:solidFill>
              <a:srgbClr val="6BA7C4"/>
            </a:solidFill>
          </p:spPr>
        </p:sp>
        <p:sp>
          <p:nvSpPr>
            <p:cNvPr id="7" name="TextBox 7"/>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8" name="Picture 8"/>
          <p:cNvPicPr>
            <a:picLocks noChangeAspect="1"/>
          </p:cNvPicPr>
          <p:nvPr/>
        </p:nvPicPr>
        <p:blipFill>
          <a:blip r:embed="rId3"/>
          <a:srcRect b="15132"/>
          <a:stretch>
            <a:fillRect/>
          </a:stretch>
        </p:blipFill>
        <p:spPr>
          <a:xfrm>
            <a:off x="9353861" y="2597384"/>
            <a:ext cx="8469117" cy="729992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350"/>
          <a:stretch>
            <a:fillRect/>
          </a:stretch>
        </p:blipFill>
        <p:spPr>
          <a:xfrm>
            <a:off x="755042" y="7800528"/>
            <a:ext cx="7315200" cy="2009834"/>
          </a:xfrm>
          <a:prstGeom prst="rect">
            <a:avLst/>
          </a:prstGeom>
        </p:spPr>
      </p:pic>
      <p:sp>
        <p:nvSpPr>
          <p:cNvPr id="10" name="TextBox 10"/>
          <p:cNvSpPr txBox="1"/>
          <p:nvPr/>
        </p:nvSpPr>
        <p:spPr>
          <a:xfrm>
            <a:off x="596752" y="2418023"/>
            <a:ext cx="8115300" cy="5663089"/>
          </a:xfrm>
          <a:prstGeom prst="rect">
            <a:avLst/>
          </a:prstGeom>
        </p:spPr>
        <p:txBody>
          <a:bodyPr lIns="0" tIns="0" rIns="0" bIns="0" rtlCol="0" anchor="t">
            <a:spAutoFit/>
          </a:bodyPr>
          <a:lstStyle/>
          <a:p>
            <a:pPr marL="478762" lvl="1" indent="-239381" algn="l">
              <a:spcBef>
                <a:spcPts val="600"/>
              </a:spcBef>
              <a:spcAft>
                <a:spcPts val="600"/>
              </a:spcAft>
              <a:buFont typeface="Arial"/>
              <a:buChar char="•"/>
            </a:pPr>
            <a:r>
              <a:rPr lang="en-US" sz="2800" spc="-89">
                <a:solidFill>
                  <a:srgbClr val="000000"/>
                </a:solidFill>
                <a:latin typeface="Libre Baskerville"/>
              </a:rPr>
              <a:t>Report race/ethnicity for all participants to reflect the richness of ethnicities within groups (Buchanan &amp; </a:t>
            </a:r>
            <a:r>
              <a:rPr lang="en-US" sz="2800" spc="-89" err="1">
                <a:solidFill>
                  <a:srgbClr val="000000"/>
                </a:solidFill>
                <a:latin typeface="Libre Baskerville"/>
              </a:rPr>
              <a:t>Wiklund</a:t>
            </a:r>
            <a:r>
              <a:rPr lang="en-US" sz="2800" spc="-89">
                <a:solidFill>
                  <a:srgbClr val="000000"/>
                </a:solidFill>
                <a:latin typeface="Libre Baskerville"/>
              </a:rPr>
              <a:t>, 2021)</a:t>
            </a:r>
          </a:p>
          <a:p>
            <a:pPr algn="l">
              <a:spcBef>
                <a:spcPts val="600"/>
              </a:spcBef>
              <a:spcAft>
                <a:spcPts val="600"/>
              </a:spcAft>
            </a:pPr>
            <a:endParaRPr lang="en-US" spc="-89">
              <a:solidFill>
                <a:srgbClr val="000000"/>
              </a:solidFill>
              <a:latin typeface="Libre Baskerville"/>
            </a:endParaRPr>
          </a:p>
          <a:p>
            <a:pPr marL="478762" lvl="1" indent="-239381" algn="l">
              <a:spcBef>
                <a:spcPts val="600"/>
              </a:spcBef>
              <a:spcAft>
                <a:spcPts val="600"/>
              </a:spcAft>
              <a:buFont typeface="Arial"/>
              <a:buChar char="•"/>
            </a:pPr>
            <a:r>
              <a:rPr lang="en-US" sz="2800" spc="-89">
                <a:solidFill>
                  <a:srgbClr val="000000"/>
                </a:solidFill>
                <a:latin typeface="Libre Baskerville"/>
              </a:rPr>
              <a:t>Examine if findings are similar or different across demographic groups when possible (Yang &amp; Chen, 2019).</a:t>
            </a:r>
          </a:p>
          <a:p>
            <a:pPr algn="l">
              <a:spcBef>
                <a:spcPts val="600"/>
              </a:spcBef>
              <a:spcAft>
                <a:spcPts val="600"/>
              </a:spcAft>
            </a:pPr>
            <a:endParaRPr lang="en-US" spc="-89">
              <a:solidFill>
                <a:srgbClr val="000000"/>
              </a:solidFill>
              <a:latin typeface="Libre Baskerville"/>
            </a:endParaRPr>
          </a:p>
          <a:p>
            <a:pPr marL="478845" lvl="1" indent="-239423" algn="l">
              <a:spcBef>
                <a:spcPts val="600"/>
              </a:spcBef>
              <a:spcAft>
                <a:spcPts val="600"/>
              </a:spcAft>
              <a:buFont typeface="Arial"/>
              <a:buChar char="•"/>
            </a:pPr>
            <a:r>
              <a:rPr lang="en-US" sz="2800" spc="-91">
                <a:solidFill>
                  <a:srgbClr val="000000"/>
                </a:solidFill>
                <a:latin typeface="Libre Baskerville"/>
              </a:rPr>
              <a:t>Limit discussion of study generalizability to those demographic groups appropriately represented among participants (</a:t>
            </a:r>
            <a:r>
              <a:rPr lang="en-US" sz="2800" spc="-91" err="1">
                <a:solidFill>
                  <a:srgbClr val="000000"/>
                </a:solidFill>
                <a:latin typeface="Libre Baskerville"/>
              </a:rPr>
              <a:t>Flanagin</a:t>
            </a:r>
            <a:r>
              <a:rPr lang="en-US" sz="2800" spc="-91">
                <a:solidFill>
                  <a:srgbClr val="000000"/>
                </a:solidFill>
                <a:latin typeface="Libre Baskerville"/>
              </a:rPr>
              <a:t> et al., 2021; Roberts et al., 2020).</a:t>
            </a:r>
          </a:p>
        </p:txBody>
      </p:sp>
      <p:sp>
        <p:nvSpPr>
          <p:cNvPr id="11" name="TextBox 11"/>
          <p:cNvSpPr txBox="1"/>
          <p:nvPr/>
        </p:nvSpPr>
        <p:spPr>
          <a:xfrm>
            <a:off x="755042" y="1128751"/>
            <a:ext cx="16542358" cy="551433"/>
          </a:xfrm>
          <a:prstGeom prst="rect">
            <a:avLst/>
          </a:prstGeom>
        </p:spPr>
        <p:txBody>
          <a:bodyPr wrap="square" lIns="0" tIns="0" rIns="0" bIns="0" rtlCol="0" anchor="t">
            <a:spAutoFit/>
          </a:bodyPr>
          <a:lstStyle/>
          <a:p>
            <a:pPr algn="ctr">
              <a:lnSpc>
                <a:spcPts val="4320"/>
              </a:lnSpc>
            </a:pPr>
            <a:r>
              <a:rPr lang="en-US" sz="3600" spc="-36">
                <a:solidFill>
                  <a:srgbClr val="000000"/>
                </a:solidFill>
                <a:latin typeface="Libre Baskerville Bold"/>
              </a:rPr>
              <a:t>#10: Report race/ethnicity &amp; within group heterogeneity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4965" y="951823"/>
            <a:ext cx="6763710" cy="858883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2973" y="6373043"/>
            <a:ext cx="2344681" cy="2267946"/>
          </a:xfrm>
          <a:prstGeom prst="rect">
            <a:avLst/>
          </a:prstGeom>
        </p:spPr>
      </p:pic>
      <p:sp>
        <p:nvSpPr>
          <p:cNvPr id="7" name="TextBox 7"/>
          <p:cNvSpPr txBox="1"/>
          <p:nvPr/>
        </p:nvSpPr>
        <p:spPr>
          <a:xfrm>
            <a:off x="1321511" y="4691118"/>
            <a:ext cx="16330200" cy="895238"/>
          </a:xfrm>
          <a:prstGeom prst="rect">
            <a:avLst/>
          </a:prstGeom>
        </p:spPr>
        <p:txBody>
          <a:bodyPr lIns="0" tIns="0" rIns="0" bIns="0" rtlCol="0" anchor="t">
            <a:spAutoFit/>
          </a:bodyPr>
          <a:lstStyle/>
          <a:p>
            <a:pPr algn="r">
              <a:lnSpc>
                <a:spcPts val="7027"/>
              </a:lnSpc>
            </a:pPr>
            <a:r>
              <a:rPr lang="en-US" sz="5856" spc="86">
                <a:solidFill>
                  <a:srgbClr val="000000"/>
                </a:solidFill>
                <a:latin typeface="Baskerville Display PT Bold"/>
              </a:rPr>
              <a:t>How Research is Reviewed</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799319" y="2102314"/>
            <a:ext cx="2344681" cy="2267946"/>
          </a:xfrm>
          <a:prstGeom prst="rect">
            <a:avLst/>
          </a:prstGeom>
        </p:spPr>
      </p:pic>
      <p:sp>
        <p:nvSpPr>
          <p:cNvPr id="9" name="TextBox 9"/>
          <p:cNvSpPr txBox="1"/>
          <p:nvPr/>
        </p:nvSpPr>
        <p:spPr>
          <a:xfrm>
            <a:off x="7061632" y="2591857"/>
            <a:ext cx="1820056" cy="960883"/>
          </a:xfrm>
          <a:prstGeom prst="rect">
            <a:avLst/>
          </a:prstGeom>
        </p:spPr>
        <p:txBody>
          <a:bodyPr lIns="0" tIns="0" rIns="0" bIns="0" rtlCol="0" anchor="t">
            <a:spAutoFit/>
          </a:bodyPr>
          <a:lstStyle/>
          <a:p>
            <a:pPr algn="ctr">
              <a:lnSpc>
                <a:spcPts val="1944"/>
              </a:lnSpc>
            </a:pPr>
            <a:r>
              <a:rPr lang="en-US" sz="1800" spc="-71">
                <a:solidFill>
                  <a:srgbClr val="000000"/>
                </a:solidFill>
                <a:latin typeface="Libre Baskerville"/>
              </a:rPr>
              <a:t>Reviewer #1: Wow! I love this! You were born to write research</a:t>
            </a:r>
          </a:p>
        </p:txBody>
      </p:sp>
      <p:sp>
        <p:nvSpPr>
          <p:cNvPr id="10" name="TextBox 10"/>
          <p:cNvSpPr txBox="1"/>
          <p:nvPr/>
        </p:nvSpPr>
        <p:spPr>
          <a:xfrm>
            <a:off x="1085286" y="6920514"/>
            <a:ext cx="1820056" cy="722758"/>
          </a:xfrm>
          <a:prstGeom prst="rect">
            <a:avLst/>
          </a:prstGeom>
        </p:spPr>
        <p:txBody>
          <a:bodyPr lIns="0" tIns="0" rIns="0" bIns="0" rtlCol="0" anchor="t">
            <a:spAutoFit/>
          </a:bodyPr>
          <a:lstStyle/>
          <a:p>
            <a:pPr algn="ctr">
              <a:lnSpc>
                <a:spcPts val="1944"/>
              </a:lnSpc>
            </a:pPr>
            <a:r>
              <a:rPr lang="en-US" sz="1800" spc="-71">
                <a:solidFill>
                  <a:srgbClr val="000000"/>
                </a:solidFill>
                <a:latin typeface="Libre Baskerville"/>
              </a:rPr>
              <a:t>Reviewer #2: This is a dumpster fire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304632"/>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5" name="Group 5"/>
          <p:cNvGrpSpPr/>
          <p:nvPr/>
        </p:nvGrpSpPr>
        <p:grpSpPr>
          <a:xfrm>
            <a:off x="1481381" y="279383"/>
            <a:ext cx="15325238" cy="1358917"/>
            <a:chOff x="0" y="0"/>
            <a:chExt cx="4285933" cy="380041"/>
          </a:xfrm>
        </p:grpSpPr>
        <p:sp>
          <p:nvSpPr>
            <p:cNvPr id="6" name="Freeform 6"/>
            <p:cNvSpPr/>
            <p:nvPr/>
          </p:nvSpPr>
          <p:spPr>
            <a:xfrm>
              <a:off x="0" y="0"/>
              <a:ext cx="4285933" cy="380041"/>
            </a:xfrm>
            <a:custGeom>
              <a:avLst/>
              <a:gdLst/>
              <a:ahLst/>
              <a:cxnLst/>
              <a:rect l="l" t="t" r="r" b="b"/>
              <a:pathLst>
                <a:path w="4285933" h="380041">
                  <a:moveTo>
                    <a:pt x="25764" y="0"/>
                  </a:moveTo>
                  <a:lnTo>
                    <a:pt x="4260169" y="0"/>
                  </a:lnTo>
                  <a:cubicBezTo>
                    <a:pt x="4267002" y="0"/>
                    <a:pt x="4273555" y="2714"/>
                    <a:pt x="4278387" y="7546"/>
                  </a:cubicBezTo>
                  <a:cubicBezTo>
                    <a:pt x="4283219" y="12378"/>
                    <a:pt x="4285933" y="18931"/>
                    <a:pt x="4285933" y="25764"/>
                  </a:cubicBezTo>
                  <a:lnTo>
                    <a:pt x="4285933" y="354278"/>
                  </a:lnTo>
                  <a:cubicBezTo>
                    <a:pt x="4285933" y="368507"/>
                    <a:pt x="4274398" y="380041"/>
                    <a:pt x="4260169" y="380041"/>
                  </a:cubicBezTo>
                  <a:lnTo>
                    <a:pt x="25764" y="380041"/>
                  </a:lnTo>
                  <a:cubicBezTo>
                    <a:pt x="18931" y="380041"/>
                    <a:pt x="12378" y="377327"/>
                    <a:pt x="7546" y="372495"/>
                  </a:cubicBezTo>
                  <a:cubicBezTo>
                    <a:pt x="2714" y="367664"/>
                    <a:pt x="0" y="361111"/>
                    <a:pt x="0" y="354278"/>
                  </a:cubicBezTo>
                  <a:lnTo>
                    <a:pt x="0" y="25764"/>
                  </a:lnTo>
                  <a:cubicBezTo>
                    <a:pt x="0" y="18931"/>
                    <a:pt x="2714" y="12378"/>
                    <a:pt x="7546" y="7546"/>
                  </a:cubicBezTo>
                  <a:cubicBezTo>
                    <a:pt x="12378" y="2714"/>
                    <a:pt x="18931" y="0"/>
                    <a:pt x="25764" y="0"/>
                  </a:cubicBezTo>
                  <a:close/>
                </a:path>
              </a:pathLst>
            </a:custGeom>
            <a:solidFill>
              <a:srgbClr val="F5B86F"/>
            </a:solidFill>
          </p:spPr>
        </p:sp>
        <p:sp>
          <p:nvSpPr>
            <p:cNvPr id="7" name="TextBox 7"/>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8" name="Picture 8"/>
          <p:cNvPicPr>
            <a:picLocks noChangeAspect="1"/>
          </p:cNvPicPr>
          <p:nvPr/>
        </p:nvPicPr>
        <p:blipFill>
          <a:blip r:embed="rId3"/>
          <a:srcRect t="9741" b="38068"/>
          <a:stretch>
            <a:fillRect/>
          </a:stretch>
        </p:blipFill>
        <p:spPr>
          <a:xfrm>
            <a:off x="8749306" y="5143500"/>
            <a:ext cx="8655254" cy="4114800"/>
          </a:xfrm>
          <a:prstGeom prst="rect">
            <a:avLst/>
          </a:prstGeom>
        </p:spPr>
      </p:pic>
      <p:pic>
        <p:nvPicPr>
          <p:cNvPr id="9" name="Picture 9"/>
          <p:cNvPicPr>
            <a:picLocks noChangeAspect="1"/>
          </p:cNvPicPr>
          <p:nvPr/>
        </p:nvPicPr>
        <p:blipFill>
          <a:blip r:embed="rId4"/>
          <a:srcRect b="58426"/>
          <a:stretch>
            <a:fillRect/>
          </a:stretch>
        </p:blipFill>
        <p:spPr>
          <a:xfrm>
            <a:off x="8749306" y="1864104"/>
            <a:ext cx="8655254" cy="327939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4827"/>
          <a:stretch>
            <a:fillRect/>
          </a:stretch>
        </p:blipFill>
        <p:spPr>
          <a:xfrm>
            <a:off x="604040" y="2074782"/>
            <a:ext cx="4362388" cy="6888846"/>
          </a:xfrm>
          <a:prstGeom prst="rect">
            <a:avLst/>
          </a:prstGeom>
        </p:spPr>
      </p:pic>
      <p:sp>
        <p:nvSpPr>
          <p:cNvPr id="11" name="TextBox 11"/>
          <p:cNvSpPr txBox="1"/>
          <p:nvPr/>
        </p:nvSpPr>
        <p:spPr>
          <a:xfrm>
            <a:off x="2794927" y="438224"/>
            <a:ext cx="12616719" cy="971476"/>
          </a:xfrm>
          <a:prstGeom prst="rect">
            <a:avLst/>
          </a:prstGeom>
        </p:spPr>
        <p:txBody>
          <a:bodyPr lIns="0" tIns="0" rIns="0" bIns="0" rtlCol="0" anchor="t">
            <a:spAutoFit/>
          </a:bodyPr>
          <a:lstStyle/>
          <a:p>
            <a:pPr algn="ctr">
              <a:lnSpc>
                <a:spcPts val="3840"/>
              </a:lnSpc>
            </a:pPr>
            <a:r>
              <a:rPr lang="en-US" sz="3200" spc="-32">
                <a:solidFill>
                  <a:srgbClr val="000000"/>
                </a:solidFill>
                <a:latin typeface="Libre Baskerville Bold"/>
              </a:rPr>
              <a:t>#12 Implement changes at the top that address ongoing racism in the review process</a:t>
            </a:r>
          </a:p>
        </p:txBody>
      </p:sp>
      <p:sp>
        <p:nvSpPr>
          <p:cNvPr id="13" name="TextBox 13"/>
          <p:cNvSpPr txBox="1"/>
          <p:nvPr/>
        </p:nvSpPr>
        <p:spPr>
          <a:xfrm>
            <a:off x="3962400" y="5571424"/>
            <a:ext cx="4648200" cy="1846659"/>
          </a:xfrm>
          <a:prstGeom prst="rect">
            <a:avLst/>
          </a:prstGeom>
        </p:spPr>
        <p:txBody>
          <a:bodyPr wrap="square" lIns="0" tIns="0" rIns="0" bIns="0" rtlCol="0" anchor="t">
            <a:spAutoFit/>
          </a:bodyPr>
          <a:lstStyle/>
          <a:p>
            <a:pPr marL="431809" lvl="1" indent="-215904" algn="l">
              <a:spcBef>
                <a:spcPts val="600"/>
              </a:spcBef>
              <a:spcAft>
                <a:spcPts val="600"/>
              </a:spcAft>
              <a:buFont typeface="Arial"/>
              <a:buChar char="•"/>
            </a:pPr>
            <a:r>
              <a:rPr lang="en-US" sz="2400" spc="-79">
                <a:solidFill>
                  <a:srgbClr val="000000"/>
                </a:solidFill>
                <a:latin typeface="Libre Baskerville"/>
              </a:rPr>
              <a:t>Evaluate journals on metrics related to BIPOC presence in authorship, editorial membership, and content (Buchanan et al., 2021)</a:t>
            </a:r>
          </a:p>
        </p:txBody>
      </p:sp>
      <p:sp>
        <p:nvSpPr>
          <p:cNvPr id="14" name="TextBox 14"/>
          <p:cNvSpPr txBox="1"/>
          <p:nvPr/>
        </p:nvSpPr>
        <p:spPr>
          <a:xfrm>
            <a:off x="2608519" y="2813986"/>
            <a:ext cx="5478856" cy="1846659"/>
          </a:xfrm>
          <a:prstGeom prst="rect">
            <a:avLst/>
          </a:prstGeom>
        </p:spPr>
        <p:txBody>
          <a:bodyPr lIns="0" tIns="0" rIns="0" bIns="0" rtlCol="0" anchor="t">
            <a:spAutoFit/>
          </a:bodyPr>
          <a:lstStyle/>
          <a:p>
            <a:pPr marL="431809" lvl="1" indent="-215904" algn="l">
              <a:spcBef>
                <a:spcPts val="600"/>
              </a:spcBef>
              <a:spcAft>
                <a:spcPts val="600"/>
              </a:spcAft>
              <a:buFont typeface="Arial"/>
              <a:buChar char="•"/>
            </a:pPr>
            <a:r>
              <a:rPr lang="en-US" sz="2400" spc="-79">
                <a:solidFill>
                  <a:srgbClr val="000000"/>
                </a:solidFill>
                <a:latin typeface="Libre Baskerville"/>
              </a:rPr>
              <a:t>Examine existing journal leadership and develop procedures that promote equitable practices in leadership selection (Roberts et al.,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srcRect b="37043"/>
          <a:stretch>
            <a:fillRect/>
          </a:stretch>
        </p:blipFill>
        <p:spPr>
          <a:xfrm>
            <a:off x="6255444" y="2347697"/>
            <a:ext cx="7288516" cy="7073271"/>
          </a:xfrm>
          <a:prstGeom prst="rect">
            <a:avLst/>
          </a:prstGeom>
        </p:spPr>
      </p:pic>
      <p:pic>
        <p:nvPicPr>
          <p:cNvPr id="6" name="Picture 6"/>
          <p:cNvPicPr>
            <a:picLocks noChangeAspect="1"/>
          </p:cNvPicPr>
          <p:nvPr/>
        </p:nvPicPr>
        <p:blipFill>
          <a:blip r:embed="rId4"/>
          <a:srcRect/>
          <a:stretch>
            <a:fillRect/>
          </a:stretch>
        </p:blipFill>
        <p:spPr>
          <a:xfrm>
            <a:off x="11714160" y="4812931"/>
            <a:ext cx="6070901" cy="5084380"/>
          </a:xfrm>
          <a:prstGeom prst="rect">
            <a:avLst/>
          </a:prstGeom>
        </p:spPr>
      </p:pic>
      <p:grpSp>
        <p:nvGrpSpPr>
          <p:cNvPr id="7" name="Group 7"/>
          <p:cNvGrpSpPr/>
          <p:nvPr/>
        </p:nvGrpSpPr>
        <p:grpSpPr>
          <a:xfrm>
            <a:off x="1683883" y="2604140"/>
            <a:ext cx="4082684" cy="7009062"/>
            <a:chOff x="0" y="0"/>
            <a:chExt cx="1141784" cy="1960190"/>
          </a:xfrm>
        </p:grpSpPr>
        <p:sp>
          <p:nvSpPr>
            <p:cNvPr id="8" name="Freeform 8"/>
            <p:cNvSpPr/>
            <p:nvPr/>
          </p:nvSpPr>
          <p:spPr>
            <a:xfrm>
              <a:off x="0" y="0"/>
              <a:ext cx="1141784" cy="1960190"/>
            </a:xfrm>
            <a:custGeom>
              <a:avLst/>
              <a:gdLst/>
              <a:ahLst/>
              <a:cxnLst/>
              <a:rect l="l" t="t" r="r" b="b"/>
              <a:pathLst>
                <a:path w="1141784" h="1960190">
                  <a:moveTo>
                    <a:pt x="96710" y="0"/>
                  </a:moveTo>
                  <a:lnTo>
                    <a:pt x="1045074" y="0"/>
                  </a:lnTo>
                  <a:cubicBezTo>
                    <a:pt x="1098485" y="0"/>
                    <a:pt x="1141784" y="43299"/>
                    <a:pt x="1141784" y="96710"/>
                  </a:cubicBezTo>
                  <a:lnTo>
                    <a:pt x="1141784" y="1863479"/>
                  </a:lnTo>
                  <a:cubicBezTo>
                    <a:pt x="1141784" y="1916891"/>
                    <a:pt x="1098485" y="1960190"/>
                    <a:pt x="1045074" y="1960190"/>
                  </a:cubicBezTo>
                  <a:lnTo>
                    <a:pt x="96710" y="1960190"/>
                  </a:lnTo>
                  <a:cubicBezTo>
                    <a:pt x="43299" y="1960190"/>
                    <a:pt x="0" y="1916891"/>
                    <a:pt x="0" y="1863479"/>
                  </a:cubicBezTo>
                  <a:lnTo>
                    <a:pt x="0" y="96710"/>
                  </a:lnTo>
                  <a:cubicBezTo>
                    <a:pt x="0" y="43299"/>
                    <a:pt x="43299" y="0"/>
                    <a:pt x="96710" y="0"/>
                  </a:cubicBezTo>
                  <a:close/>
                </a:path>
              </a:pathLst>
            </a:custGeom>
            <a:solidFill>
              <a:srgbClr val="F5B86F"/>
            </a:solidFill>
          </p:spPr>
        </p:sp>
        <p:sp>
          <p:nvSpPr>
            <p:cNvPr id="9" name="TextBox 9"/>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10" name="Group 10"/>
          <p:cNvGrpSpPr/>
          <p:nvPr/>
        </p:nvGrpSpPr>
        <p:grpSpPr>
          <a:xfrm>
            <a:off x="1221714" y="243505"/>
            <a:ext cx="15844572" cy="1801644"/>
            <a:chOff x="0" y="0"/>
            <a:chExt cx="4431173" cy="503857"/>
          </a:xfrm>
        </p:grpSpPr>
        <p:sp>
          <p:nvSpPr>
            <p:cNvPr id="11" name="Freeform 11"/>
            <p:cNvSpPr/>
            <p:nvPr/>
          </p:nvSpPr>
          <p:spPr>
            <a:xfrm>
              <a:off x="0" y="0"/>
              <a:ext cx="4431173" cy="503857"/>
            </a:xfrm>
            <a:custGeom>
              <a:avLst/>
              <a:gdLst/>
              <a:ahLst/>
              <a:cxnLst/>
              <a:rect l="l" t="t" r="r" b="b"/>
              <a:pathLst>
                <a:path w="4431173" h="503857">
                  <a:moveTo>
                    <a:pt x="24919" y="0"/>
                  </a:moveTo>
                  <a:lnTo>
                    <a:pt x="4406254" y="0"/>
                  </a:lnTo>
                  <a:cubicBezTo>
                    <a:pt x="4420016" y="0"/>
                    <a:pt x="4431173" y="11157"/>
                    <a:pt x="4431173" y="24919"/>
                  </a:cubicBezTo>
                  <a:lnTo>
                    <a:pt x="4431173" y="478937"/>
                  </a:lnTo>
                  <a:cubicBezTo>
                    <a:pt x="4431173" y="492700"/>
                    <a:pt x="4420016" y="503857"/>
                    <a:pt x="4406254" y="503857"/>
                  </a:cubicBezTo>
                  <a:lnTo>
                    <a:pt x="24919" y="503857"/>
                  </a:lnTo>
                  <a:cubicBezTo>
                    <a:pt x="11157" y="503857"/>
                    <a:pt x="0" y="492700"/>
                    <a:pt x="0" y="478937"/>
                  </a:cubicBezTo>
                  <a:lnTo>
                    <a:pt x="0" y="24919"/>
                  </a:lnTo>
                  <a:cubicBezTo>
                    <a:pt x="0" y="11157"/>
                    <a:pt x="11157" y="0"/>
                    <a:pt x="24919" y="0"/>
                  </a:cubicBezTo>
                  <a:close/>
                </a:path>
              </a:pathLst>
            </a:custGeom>
            <a:solidFill>
              <a:srgbClr val="F5B86F"/>
            </a:solidFill>
          </p:spPr>
        </p:sp>
        <p:sp>
          <p:nvSpPr>
            <p:cNvPr id="12" name="TextBox 12"/>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13" name="TextBox 13"/>
          <p:cNvSpPr txBox="1"/>
          <p:nvPr/>
        </p:nvSpPr>
        <p:spPr>
          <a:xfrm>
            <a:off x="2378477" y="3352132"/>
            <a:ext cx="2693495" cy="5651868"/>
          </a:xfrm>
          <a:prstGeom prst="rect">
            <a:avLst/>
          </a:prstGeom>
        </p:spPr>
        <p:txBody>
          <a:bodyPr lIns="0" tIns="0" rIns="0" bIns="0" rtlCol="0" anchor="t">
            <a:spAutoFit/>
          </a:bodyPr>
          <a:lstStyle/>
          <a:p>
            <a:pPr marL="416317" lvl="1" indent="-208159" algn="l">
              <a:lnSpc>
                <a:spcPts val="2620"/>
              </a:lnSpc>
              <a:buFont typeface="Arial"/>
              <a:buChar char="•"/>
            </a:pPr>
            <a:r>
              <a:rPr lang="en-US" sz="2000" spc="-78">
                <a:solidFill>
                  <a:srgbClr val="000000"/>
                </a:solidFill>
                <a:latin typeface="Libre Baskerville"/>
              </a:rPr>
              <a:t>Encourage and provide team-based reviews as professional development opportunities (Society of Pediatric Psychology, n.d.).</a:t>
            </a:r>
          </a:p>
          <a:p>
            <a:pPr algn="l">
              <a:lnSpc>
                <a:spcPts val="2620"/>
              </a:lnSpc>
            </a:pPr>
            <a:endParaRPr lang="en-US" sz="2000" spc="-78">
              <a:solidFill>
                <a:srgbClr val="000000"/>
              </a:solidFill>
              <a:latin typeface="Libre Baskerville"/>
            </a:endParaRPr>
          </a:p>
          <a:p>
            <a:pPr marL="416390" lvl="1" indent="-208195" algn="l">
              <a:lnSpc>
                <a:spcPts val="2620"/>
              </a:lnSpc>
              <a:buFont typeface="Arial"/>
              <a:buChar char="•"/>
            </a:pPr>
            <a:r>
              <a:rPr lang="en-US" sz="2000" spc="-79">
                <a:solidFill>
                  <a:srgbClr val="000000"/>
                </a:solidFill>
                <a:latin typeface="Libre Baskerville"/>
              </a:rPr>
              <a:t>Provide letters that recognize and reward BIPOC individuals for their national service contributions.</a:t>
            </a:r>
          </a:p>
        </p:txBody>
      </p:sp>
      <p:sp>
        <p:nvSpPr>
          <p:cNvPr id="14" name="TextBox 14"/>
          <p:cNvSpPr txBox="1"/>
          <p:nvPr/>
        </p:nvSpPr>
        <p:spPr>
          <a:xfrm>
            <a:off x="1458142" y="610965"/>
            <a:ext cx="15371717" cy="971476"/>
          </a:xfrm>
          <a:prstGeom prst="rect">
            <a:avLst/>
          </a:prstGeom>
        </p:spPr>
        <p:txBody>
          <a:bodyPr lIns="0" tIns="0" rIns="0" bIns="0" rtlCol="0" anchor="t">
            <a:spAutoFit/>
          </a:bodyPr>
          <a:lstStyle/>
          <a:p>
            <a:pPr algn="ctr">
              <a:lnSpc>
                <a:spcPts val="3840"/>
              </a:lnSpc>
            </a:pPr>
            <a:r>
              <a:rPr lang="en-US" sz="3200" spc="-32">
                <a:solidFill>
                  <a:srgbClr val="000000"/>
                </a:solidFill>
                <a:latin typeface="Libre Baskerville Bold"/>
              </a:rPr>
              <a:t>#18: Mentor and recognize BIPOC scholars engaging in the service of editing/reviewing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11133" y="3695648"/>
            <a:ext cx="5973010" cy="5973010"/>
          </a:xfrm>
          <a:prstGeom prst="rect">
            <a:avLst/>
          </a:prstGeom>
        </p:spPr>
      </p:pic>
      <p:grpSp>
        <p:nvGrpSpPr>
          <p:cNvPr id="6" name="Group 6"/>
          <p:cNvGrpSpPr/>
          <p:nvPr/>
        </p:nvGrpSpPr>
        <p:grpSpPr>
          <a:xfrm>
            <a:off x="762000" y="800100"/>
            <a:ext cx="6319474" cy="2519391"/>
            <a:chOff x="0" y="0"/>
            <a:chExt cx="1767336" cy="704586"/>
          </a:xfrm>
        </p:grpSpPr>
        <p:sp>
          <p:nvSpPr>
            <p:cNvPr id="7" name="Freeform 7"/>
            <p:cNvSpPr/>
            <p:nvPr/>
          </p:nvSpPr>
          <p:spPr>
            <a:xfrm>
              <a:off x="0" y="0"/>
              <a:ext cx="1767336" cy="704586"/>
            </a:xfrm>
            <a:custGeom>
              <a:avLst/>
              <a:gdLst/>
              <a:ahLst/>
              <a:cxnLst/>
              <a:rect l="l" t="t" r="r" b="b"/>
              <a:pathLst>
                <a:path w="1767336" h="704586">
                  <a:moveTo>
                    <a:pt x="62480" y="0"/>
                  </a:moveTo>
                  <a:lnTo>
                    <a:pt x="1704856" y="0"/>
                  </a:lnTo>
                  <a:cubicBezTo>
                    <a:pt x="1721427" y="0"/>
                    <a:pt x="1737319" y="6583"/>
                    <a:pt x="1749036" y="18300"/>
                  </a:cubicBezTo>
                  <a:cubicBezTo>
                    <a:pt x="1760753" y="30017"/>
                    <a:pt x="1767336" y="45909"/>
                    <a:pt x="1767336" y="62480"/>
                  </a:cubicBezTo>
                  <a:lnTo>
                    <a:pt x="1767336" y="642106"/>
                  </a:lnTo>
                  <a:cubicBezTo>
                    <a:pt x="1767336" y="676613"/>
                    <a:pt x="1739363" y="704586"/>
                    <a:pt x="1704856" y="704586"/>
                  </a:cubicBezTo>
                  <a:lnTo>
                    <a:pt x="62480" y="704586"/>
                  </a:lnTo>
                  <a:cubicBezTo>
                    <a:pt x="45909" y="704586"/>
                    <a:pt x="30017" y="698003"/>
                    <a:pt x="18300" y="686286"/>
                  </a:cubicBezTo>
                  <a:cubicBezTo>
                    <a:pt x="6583" y="674569"/>
                    <a:pt x="0" y="658677"/>
                    <a:pt x="0" y="642106"/>
                  </a:cubicBezTo>
                  <a:lnTo>
                    <a:pt x="0" y="62480"/>
                  </a:lnTo>
                  <a:cubicBezTo>
                    <a:pt x="0" y="27973"/>
                    <a:pt x="27973" y="0"/>
                    <a:pt x="62480" y="0"/>
                  </a:cubicBezTo>
                  <a:close/>
                </a:path>
              </a:pathLst>
            </a:custGeom>
            <a:solidFill>
              <a:srgbClr val="F5B86F"/>
            </a:solidFill>
          </p:spPr>
        </p:sp>
        <p:sp>
          <p:nvSpPr>
            <p:cNvPr id="8" name="TextBox 8"/>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9" name="TextBox 9"/>
          <p:cNvSpPr txBox="1"/>
          <p:nvPr/>
        </p:nvSpPr>
        <p:spPr>
          <a:xfrm>
            <a:off x="1023845" y="1235994"/>
            <a:ext cx="5910356" cy="1654299"/>
          </a:xfrm>
          <a:prstGeom prst="rect">
            <a:avLst/>
          </a:prstGeom>
        </p:spPr>
        <p:txBody>
          <a:bodyPr wrap="square" lIns="0" tIns="0" rIns="0" bIns="0" rtlCol="0" anchor="t">
            <a:spAutoFit/>
          </a:bodyPr>
          <a:lstStyle/>
          <a:p>
            <a:pPr>
              <a:lnSpc>
                <a:spcPts val="4320"/>
              </a:lnSpc>
            </a:pPr>
            <a:r>
              <a:rPr lang="en-US" sz="3600" spc="-36">
                <a:solidFill>
                  <a:srgbClr val="000000"/>
                </a:solidFill>
                <a:latin typeface="Libre Baskerville Bold"/>
              </a:rPr>
              <a:t>#22: Empower ALL authors to educate the field about race</a:t>
            </a:r>
          </a:p>
        </p:txBody>
      </p:sp>
      <p:sp>
        <p:nvSpPr>
          <p:cNvPr id="10" name="TextBox 10"/>
          <p:cNvSpPr txBox="1"/>
          <p:nvPr/>
        </p:nvSpPr>
        <p:spPr>
          <a:xfrm>
            <a:off x="7268168" y="1228819"/>
            <a:ext cx="9995988" cy="1795363"/>
          </a:xfrm>
          <a:prstGeom prst="rect">
            <a:avLst/>
          </a:prstGeom>
        </p:spPr>
        <p:txBody>
          <a:bodyPr wrap="square" lIns="0" tIns="0" rIns="0" bIns="0" rtlCol="0" anchor="t">
            <a:spAutoFit/>
          </a:bodyPr>
          <a:lstStyle/>
          <a:p>
            <a:pPr marL="425205" lvl="1" indent="-212602" algn="l">
              <a:lnSpc>
                <a:spcPts val="2160"/>
              </a:lnSpc>
              <a:buFont typeface="Arial"/>
              <a:buChar char="•"/>
            </a:pPr>
            <a:r>
              <a:rPr lang="en-US" sz="2000" spc="-78">
                <a:solidFill>
                  <a:srgbClr val="000000"/>
                </a:solidFill>
                <a:latin typeface="Libre Baskerville"/>
              </a:rPr>
              <a:t>Train ALL students on the added value of BIPOC-centered scholarship to the field (</a:t>
            </a:r>
            <a:r>
              <a:rPr lang="en-US" sz="2000" spc="-78" err="1">
                <a:solidFill>
                  <a:srgbClr val="000000"/>
                </a:solidFill>
                <a:latin typeface="Libre Baskerville"/>
              </a:rPr>
              <a:t>Galán</a:t>
            </a:r>
            <a:r>
              <a:rPr lang="en-US" sz="2000" spc="-78">
                <a:solidFill>
                  <a:srgbClr val="000000"/>
                </a:solidFill>
                <a:latin typeface="Libre Baskerville"/>
              </a:rPr>
              <a:t> et al., 2021)</a:t>
            </a:r>
          </a:p>
          <a:p>
            <a:pPr algn="l">
              <a:lnSpc>
                <a:spcPts val="2160"/>
              </a:lnSpc>
            </a:pPr>
            <a:endParaRPr lang="en-US" sz="2000" spc="-78">
              <a:solidFill>
                <a:srgbClr val="000000"/>
              </a:solidFill>
              <a:latin typeface="Libre Baskerville"/>
            </a:endParaRPr>
          </a:p>
          <a:p>
            <a:pPr marL="425459" lvl="1" indent="-212729" algn="l">
              <a:lnSpc>
                <a:spcPts val="2160"/>
              </a:lnSpc>
              <a:buFont typeface="Arial"/>
              <a:buChar char="•"/>
            </a:pPr>
            <a:r>
              <a:rPr lang="en-US" sz="2000" spc="-79">
                <a:solidFill>
                  <a:srgbClr val="000000"/>
                </a:solidFill>
                <a:latin typeface="Libre Baskerville"/>
              </a:rPr>
              <a:t>Educate readers and reviewers on how to push back against biased comments in the editorial process (APA, 2021)</a:t>
            </a:r>
          </a:p>
          <a:p>
            <a:pPr marL="644543" lvl="2" indent="-214848" algn="l">
              <a:lnSpc>
                <a:spcPts val="1512"/>
              </a:lnSpc>
              <a:buFont typeface="Arial"/>
              <a:buChar char="⚬"/>
            </a:pPr>
            <a:r>
              <a:rPr lang="en-US" sz="1400" spc="-54">
                <a:solidFill>
                  <a:srgbClr val="000000"/>
                </a:solidFill>
                <a:latin typeface="Libre Baskerville"/>
              </a:rPr>
              <a:t>E.g., when comments about generalizability of research findings are raised</a:t>
            </a:r>
          </a:p>
          <a:p>
            <a:pPr algn="l">
              <a:lnSpc>
                <a:spcPts val="1512"/>
              </a:lnSpc>
            </a:pPr>
            <a:endParaRPr lang="en-US" sz="1400" spc="-54">
              <a:solidFill>
                <a:srgbClr val="000000"/>
              </a:solidFill>
              <a:latin typeface="Libre Baskerville"/>
            </a:endParaRPr>
          </a:p>
        </p:txBody>
      </p:sp>
      <p:pic>
        <p:nvPicPr>
          <p:cNvPr id="13" name="Picture 12">
            <a:extLst>
              <a:ext uri="{FF2B5EF4-FFF2-40B4-BE49-F238E27FC236}">
                <a16:creationId xmlns:a16="http://schemas.microsoft.com/office/drawing/2014/main" id="{6AC9D63D-09F3-4464-9F28-8DE236878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710075"/>
            <a:ext cx="9448215" cy="5973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50554" y="-87073"/>
            <a:ext cx="18748073" cy="11647241"/>
          </a:xfrm>
          <a:prstGeom prst="rect">
            <a:avLst/>
          </a:prstGeom>
        </p:spPr>
      </p:pic>
      <p:sp>
        <p:nvSpPr>
          <p:cNvPr id="3" name="TextBox 3"/>
          <p:cNvSpPr txBox="1"/>
          <p:nvPr/>
        </p:nvSpPr>
        <p:spPr>
          <a:xfrm>
            <a:off x="12654958" y="4071938"/>
            <a:ext cx="4513532" cy="2143125"/>
          </a:xfrm>
          <a:prstGeom prst="rect">
            <a:avLst/>
          </a:prstGeom>
        </p:spPr>
        <p:txBody>
          <a:bodyPr lIns="0" tIns="0" rIns="0" bIns="0" rtlCol="0" anchor="t">
            <a:spAutoFit/>
          </a:bodyPr>
          <a:lstStyle/>
          <a:p>
            <a:pPr>
              <a:lnSpc>
                <a:spcPts val="5644"/>
              </a:lnSpc>
            </a:pPr>
            <a:r>
              <a:rPr lang="en-US" sz="4703" spc="69">
                <a:solidFill>
                  <a:srgbClr val="000000"/>
                </a:solidFill>
                <a:latin typeface="Libre Baskerville Bold"/>
              </a:rPr>
              <a:t>How Research is Disseminated</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08724" y="6944093"/>
            <a:ext cx="16558551"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44" y="-5541529"/>
            <a:ext cx="16558551" cy="10287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7" name="Group 7"/>
          <p:cNvGrpSpPr/>
          <p:nvPr/>
        </p:nvGrpSpPr>
        <p:grpSpPr>
          <a:xfrm>
            <a:off x="1878012" y="1029548"/>
            <a:ext cx="6721252" cy="1801644"/>
            <a:chOff x="0" y="0"/>
            <a:chExt cx="1879699" cy="503857"/>
          </a:xfrm>
        </p:grpSpPr>
        <p:sp>
          <p:nvSpPr>
            <p:cNvPr id="8" name="Freeform 8"/>
            <p:cNvSpPr/>
            <p:nvPr/>
          </p:nvSpPr>
          <p:spPr>
            <a:xfrm>
              <a:off x="0" y="0"/>
              <a:ext cx="1879699" cy="503857"/>
            </a:xfrm>
            <a:custGeom>
              <a:avLst/>
              <a:gdLst/>
              <a:ahLst/>
              <a:cxnLst/>
              <a:rect l="l" t="t" r="r" b="b"/>
              <a:pathLst>
                <a:path w="1879699" h="503857">
                  <a:moveTo>
                    <a:pt x="58745" y="0"/>
                  </a:moveTo>
                  <a:lnTo>
                    <a:pt x="1820955" y="0"/>
                  </a:lnTo>
                  <a:cubicBezTo>
                    <a:pt x="1836535" y="0"/>
                    <a:pt x="1851477" y="6189"/>
                    <a:pt x="1862493" y="17206"/>
                  </a:cubicBezTo>
                  <a:cubicBezTo>
                    <a:pt x="1873510" y="28223"/>
                    <a:pt x="1879699" y="43165"/>
                    <a:pt x="1879699" y="58745"/>
                  </a:cubicBezTo>
                  <a:lnTo>
                    <a:pt x="1879699" y="445112"/>
                  </a:lnTo>
                  <a:cubicBezTo>
                    <a:pt x="1879699" y="477556"/>
                    <a:pt x="1853398" y="503857"/>
                    <a:pt x="1820955" y="503857"/>
                  </a:cubicBezTo>
                  <a:lnTo>
                    <a:pt x="58745" y="503857"/>
                  </a:lnTo>
                  <a:cubicBezTo>
                    <a:pt x="43165" y="503857"/>
                    <a:pt x="28223" y="497668"/>
                    <a:pt x="17206" y="486651"/>
                  </a:cubicBezTo>
                  <a:cubicBezTo>
                    <a:pt x="6189" y="475634"/>
                    <a:pt x="0" y="460692"/>
                    <a:pt x="0" y="445112"/>
                  </a:cubicBezTo>
                  <a:lnTo>
                    <a:pt x="0" y="58745"/>
                  </a:lnTo>
                  <a:cubicBezTo>
                    <a:pt x="0" y="43165"/>
                    <a:pt x="6189" y="28223"/>
                    <a:pt x="17206" y="17206"/>
                  </a:cubicBezTo>
                  <a:cubicBezTo>
                    <a:pt x="28223" y="6189"/>
                    <a:pt x="43165" y="0"/>
                    <a:pt x="58745" y="0"/>
                  </a:cubicBezTo>
                  <a:close/>
                </a:path>
              </a:pathLst>
            </a:custGeom>
            <a:solidFill>
              <a:srgbClr val="5571B1"/>
            </a:solidFill>
          </p:spPr>
        </p:sp>
        <p:sp>
          <p:nvSpPr>
            <p:cNvPr id="9" name="TextBox 9"/>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12" name="TextBox 12"/>
          <p:cNvSpPr txBox="1"/>
          <p:nvPr/>
        </p:nvSpPr>
        <p:spPr>
          <a:xfrm>
            <a:off x="1777891" y="3519775"/>
            <a:ext cx="7019427" cy="4796441"/>
          </a:xfrm>
          <a:prstGeom prst="rect">
            <a:avLst/>
          </a:prstGeom>
        </p:spPr>
        <p:txBody>
          <a:bodyPr wrap="square" lIns="0" tIns="0" rIns="0" bIns="0" rtlCol="0" anchor="t">
            <a:spAutoFit/>
          </a:bodyPr>
          <a:lstStyle/>
          <a:p>
            <a:pPr marL="416390" lvl="1" indent="-208195" algn="l">
              <a:lnSpc>
                <a:spcPts val="3260"/>
              </a:lnSpc>
              <a:buFont typeface="Arial"/>
              <a:buChar char="•"/>
            </a:pPr>
            <a:r>
              <a:rPr lang="en-US" sz="2400" spc="-79">
                <a:solidFill>
                  <a:srgbClr val="000000"/>
                </a:solidFill>
                <a:latin typeface="Libre Baskerville"/>
              </a:rPr>
              <a:t>Encourage the use of innovative dissemination tools that extent the reach of science to the community (</a:t>
            </a:r>
            <a:r>
              <a:rPr lang="en-US" sz="2400" spc="-79" err="1">
                <a:solidFill>
                  <a:srgbClr val="000000"/>
                </a:solidFill>
                <a:latin typeface="Libre Baskerville"/>
              </a:rPr>
              <a:t>Råbu</a:t>
            </a:r>
            <a:r>
              <a:rPr lang="en-US" sz="2400" spc="-79">
                <a:solidFill>
                  <a:srgbClr val="000000"/>
                </a:solidFill>
                <a:latin typeface="Libre Baskerville"/>
              </a:rPr>
              <a:t> et al., 2020)</a:t>
            </a:r>
          </a:p>
          <a:p>
            <a:pPr marL="579354" lvl="2" indent="-193118" algn="l">
              <a:lnSpc>
                <a:spcPts val="2282"/>
              </a:lnSpc>
              <a:buFont typeface="Arial"/>
              <a:buChar char="⚬"/>
            </a:pPr>
            <a:r>
              <a:rPr lang="en-US" sz="1600" spc="-55">
                <a:solidFill>
                  <a:srgbClr val="000000"/>
                </a:solidFill>
                <a:latin typeface="Libre Baskerville"/>
              </a:rPr>
              <a:t>E.g., podcasts, infographics, research briefings, open access/practice oriented journals</a:t>
            </a:r>
          </a:p>
          <a:p>
            <a:pPr marL="827639" lvl="2" indent="-275880" algn="l">
              <a:lnSpc>
                <a:spcPts val="3260"/>
              </a:lnSpc>
            </a:pPr>
            <a:r>
              <a:rPr lang="en-US" sz="2400" spc="-79">
                <a:solidFill>
                  <a:srgbClr val="000000"/>
                </a:solidFill>
                <a:latin typeface="Libre Baskerville"/>
              </a:rPr>
              <a:t> </a:t>
            </a:r>
          </a:p>
          <a:p>
            <a:pPr marL="416317" lvl="1" indent="-208159" algn="l">
              <a:lnSpc>
                <a:spcPts val="3260"/>
              </a:lnSpc>
              <a:buFont typeface="Arial"/>
              <a:buChar char="•"/>
            </a:pPr>
            <a:r>
              <a:rPr lang="en-US" sz="2400" spc="-78">
                <a:solidFill>
                  <a:srgbClr val="000000"/>
                </a:solidFill>
                <a:latin typeface="Libre Baskerville"/>
              </a:rPr>
              <a:t>Disseminate research findings in a variety of formats relevant to BIPOC communities (</a:t>
            </a:r>
            <a:r>
              <a:rPr lang="en-US" sz="2400" spc="-78" err="1">
                <a:solidFill>
                  <a:srgbClr val="000000"/>
                </a:solidFill>
                <a:latin typeface="Libre Baskerville"/>
              </a:rPr>
              <a:t>Bañales</a:t>
            </a:r>
            <a:r>
              <a:rPr lang="en-US" sz="2400" spc="-78">
                <a:solidFill>
                  <a:srgbClr val="000000"/>
                </a:solidFill>
                <a:latin typeface="Libre Baskerville"/>
              </a:rPr>
              <a:t> et al., 2023)</a:t>
            </a:r>
          </a:p>
          <a:p>
            <a:pPr algn="l">
              <a:lnSpc>
                <a:spcPts val="3260"/>
              </a:lnSpc>
            </a:pPr>
            <a:endParaRPr lang="en-US" sz="2400" spc="-78">
              <a:solidFill>
                <a:srgbClr val="000000"/>
              </a:solidFill>
              <a:latin typeface="Libre Baskerville"/>
            </a:endParaRPr>
          </a:p>
          <a:p>
            <a:pPr marL="416390" lvl="1" indent="-208195" algn="l">
              <a:lnSpc>
                <a:spcPts val="3260"/>
              </a:lnSpc>
              <a:buFont typeface="Arial"/>
              <a:buChar char="•"/>
            </a:pPr>
            <a:r>
              <a:rPr lang="en-US" sz="2400" spc="-79">
                <a:solidFill>
                  <a:srgbClr val="000000"/>
                </a:solidFill>
                <a:latin typeface="Libre Baskerville"/>
              </a:rPr>
              <a:t>Have dedicated staff with specialized dissemination skills (McNeal et al., 2021)</a:t>
            </a:r>
          </a:p>
        </p:txBody>
      </p:sp>
      <p:sp>
        <p:nvSpPr>
          <p:cNvPr id="13" name="TextBox 13"/>
          <p:cNvSpPr txBox="1"/>
          <p:nvPr/>
        </p:nvSpPr>
        <p:spPr>
          <a:xfrm>
            <a:off x="2012061" y="1334053"/>
            <a:ext cx="6513738" cy="1192634"/>
          </a:xfrm>
          <a:prstGeom prst="rect">
            <a:avLst/>
          </a:prstGeom>
        </p:spPr>
        <p:txBody>
          <a:bodyPr wrap="square" lIns="0" tIns="0" rIns="0" bIns="0" rtlCol="0" anchor="t">
            <a:spAutoFit/>
          </a:bodyPr>
          <a:lstStyle/>
          <a:p>
            <a:pPr algn="ctr">
              <a:lnSpc>
                <a:spcPts val="3120"/>
              </a:lnSpc>
            </a:pPr>
            <a:r>
              <a:rPr lang="en-US" sz="2600" spc="-103">
                <a:solidFill>
                  <a:srgbClr val="000000"/>
                </a:solidFill>
                <a:latin typeface="Libre Baskerville Bold"/>
              </a:rPr>
              <a:t>#24: Create public-focused dissemination strategies that extend to BIPOC communities</a:t>
            </a:r>
          </a:p>
        </p:txBody>
      </p:sp>
      <p:pic>
        <p:nvPicPr>
          <p:cNvPr id="15" name="Picture 14">
            <a:extLst>
              <a:ext uri="{FF2B5EF4-FFF2-40B4-BE49-F238E27FC236}">
                <a16:creationId xmlns:a16="http://schemas.microsoft.com/office/drawing/2014/main" id="{6088408C-3AEB-44C6-B8E3-F3FF9A7FD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4053" y="802409"/>
            <a:ext cx="6096000" cy="86821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fade">
                                      <p:cBhvr>
                                        <p:cTn id="15" dur="500"/>
                                        <p:tgtEl>
                                          <p:spTgt spid="1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5" end="5"/>
                                            </p:txEl>
                                          </p:spTgt>
                                        </p:tgtEl>
                                        <p:attrNameLst>
                                          <p:attrName>style.visibility</p:attrName>
                                        </p:attrNameLst>
                                      </p:cBhvr>
                                      <p:to>
                                        <p:strVal val="visible"/>
                                      </p:to>
                                    </p:set>
                                    <p:animEffect transition="in" filter="fade">
                                      <p:cBhvr>
                                        <p:cTn id="20" dur="500"/>
                                        <p:tgtEl>
                                          <p:spTgt spid="1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225" y="411682"/>
            <a:ext cx="17363550" cy="9463635"/>
            <a:chOff x="0" y="0"/>
            <a:chExt cx="4573116" cy="2492480"/>
          </a:xfrm>
        </p:grpSpPr>
        <p:sp>
          <p:nvSpPr>
            <p:cNvPr id="3" name="Freeform 3">
              <a:hlinkClick r:id="rId3" tooltip="https://light4ph.org/"/>
            </p:cNvPr>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13" name="Group 6">
            <a:extLst>
              <a:ext uri="{FF2B5EF4-FFF2-40B4-BE49-F238E27FC236}">
                <a16:creationId xmlns:a16="http://schemas.microsoft.com/office/drawing/2014/main" id="{D64D3680-7AF1-2633-CAEB-1B8BB03C12F4}"/>
              </a:ext>
            </a:extLst>
          </p:cNvPr>
          <p:cNvGrpSpPr/>
          <p:nvPr/>
        </p:nvGrpSpPr>
        <p:grpSpPr>
          <a:xfrm>
            <a:off x="699188" y="368956"/>
            <a:ext cx="16903937" cy="2557857"/>
            <a:chOff x="0" y="0"/>
            <a:chExt cx="4431173" cy="812800"/>
          </a:xfrm>
        </p:grpSpPr>
        <p:sp>
          <p:nvSpPr>
            <p:cNvPr id="11" name="Freeform 7">
              <a:extLst>
                <a:ext uri="{FF2B5EF4-FFF2-40B4-BE49-F238E27FC236}">
                  <a16:creationId xmlns:a16="http://schemas.microsoft.com/office/drawing/2014/main" id="{031384A0-D7C2-75E0-44D2-352E6E2D8807}"/>
                </a:ext>
              </a:extLst>
            </p:cNvPr>
            <p:cNvSpPr/>
            <p:nvPr/>
          </p:nvSpPr>
          <p:spPr>
            <a:xfrm>
              <a:off x="0" y="0"/>
              <a:ext cx="4431173" cy="503857"/>
            </a:xfrm>
            <a:custGeom>
              <a:avLst/>
              <a:gdLst/>
              <a:ahLst/>
              <a:cxnLst/>
              <a:rect l="l" t="t" r="r" b="b"/>
              <a:pathLst>
                <a:path w="4431173" h="503857">
                  <a:moveTo>
                    <a:pt x="24919" y="0"/>
                  </a:moveTo>
                  <a:lnTo>
                    <a:pt x="4406254" y="0"/>
                  </a:lnTo>
                  <a:cubicBezTo>
                    <a:pt x="4420016" y="0"/>
                    <a:pt x="4431173" y="11157"/>
                    <a:pt x="4431173" y="24919"/>
                  </a:cubicBezTo>
                  <a:lnTo>
                    <a:pt x="4431173" y="478937"/>
                  </a:lnTo>
                  <a:cubicBezTo>
                    <a:pt x="4431173" y="492700"/>
                    <a:pt x="4420016" y="503857"/>
                    <a:pt x="4406254" y="503857"/>
                  </a:cubicBezTo>
                  <a:lnTo>
                    <a:pt x="24919" y="503857"/>
                  </a:lnTo>
                  <a:cubicBezTo>
                    <a:pt x="11157" y="503857"/>
                    <a:pt x="0" y="492700"/>
                    <a:pt x="0" y="478937"/>
                  </a:cubicBezTo>
                  <a:lnTo>
                    <a:pt x="0" y="24919"/>
                  </a:lnTo>
                  <a:cubicBezTo>
                    <a:pt x="0" y="11157"/>
                    <a:pt x="11157" y="0"/>
                    <a:pt x="24919" y="0"/>
                  </a:cubicBezTo>
                  <a:close/>
                </a:path>
              </a:pathLst>
            </a:custGeom>
            <a:solidFill>
              <a:srgbClr val="F5B86F"/>
            </a:solidFill>
          </p:spPr>
        </p:sp>
        <p:sp>
          <p:nvSpPr>
            <p:cNvPr id="12" name="TextBox 8">
              <a:extLst>
                <a:ext uri="{FF2B5EF4-FFF2-40B4-BE49-F238E27FC236}">
                  <a16:creationId xmlns:a16="http://schemas.microsoft.com/office/drawing/2014/main" id="{A2ED9EE6-2D49-7235-9A46-4E49F05C924F}"/>
                </a:ext>
              </a:extLst>
            </p:cNvPr>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4"/>
          <a:srcRect/>
          <a:stretch>
            <a:fillRect/>
          </a:stretch>
        </p:blipFill>
        <p:spPr>
          <a:xfrm>
            <a:off x="3829589" y="2127005"/>
            <a:ext cx="7396512" cy="7410451"/>
          </a:xfrm>
          <a:prstGeom prst="rect">
            <a:avLst/>
          </a:prstGeom>
        </p:spPr>
      </p:pic>
      <p:sp>
        <p:nvSpPr>
          <p:cNvPr id="9" name="TextBox 9"/>
          <p:cNvSpPr txBox="1"/>
          <p:nvPr/>
        </p:nvSpPr>
        <p:spPr>
          <a:xfrm>
            <a:off x="10965485" y="8629149"/>
            <a:ext cx="6633635" cy="715751"/>
          </a:xfrm>
          <a:prstGeom prst="rect">
            <a:avLst/>
          </a:prstGeom>
        </p:spPr>
        <p:txBody>
          <a:bodyPr wrap="square" lIns="0" tIns="0" rIns="0" bIns="0" rtlCol="0" anchor="t">
            <a:spAutoFit/>
          </a:bodyPr>
          <a:lstStyle/>
          <a:p>
            <a:pPr algn="r">
              <a:lnSpc>
                <a:spcPts val="2808"/>
              </a:lnSpc>
            </a:pPr>
            <a:r>
              <a:rPr lang="en-US" sz="2600" spc="-101">
                <a:solidFill>
                  <a:srgbClr val="000000"/>
                </a:solidFill>
                <a:latin typeface="Libre Baskerville"/>
              </a:rPr>
              <a:t>Website: light4ph.org</a:t>
            </a:r>
          </a:p>
          <a:p>
            <a:pPr algn="r">
              <a:lnSpc>
                <a:spcPts val="2808"/>
              </a:lnSpc>
            </a:pPr>
            <a:r>
              <a:rPr lang="en-US" sz="2600" spc="-103">
                <a:solidFill>
                  <a:srgbClr val="000000"/>
                </a:solidFill>
                <a:latin typeface="Libre Baskerville"/>
              </a:rPr>
              <a:t>Twitter: @light4ph</a:t>
            </a:r>
          </a:p>
        </p:txBody>
      </p:sp>
      <p:pic>
        <p:nvPicPr>
          <p:cNvPr id="17" name="Picture 16">
            <a:extLst>
              <a:ext uri="{FF2B5EF4-FFF2-40B4-BE49-F238E27FC236}">
                <a16:creationId xmlns:a16="http://schemas.microsoft.com/office/drawing/2014/main" id="{F18050A2-A0FD-482E-BF3F-B68C92B29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414192"/>
            <a:ext cx="2883261" cy="3976595"/>
          </a:xfrm>
          <a:prstGeom prst="rect">
            <a:avLst/>
          </a:prstGeom>
        </p:spPr>
      </p:pic>
      <p:sp>
        <p:nvSpPr>
          <p:cNvPr id="18" name="TextBox 9">
            <a:extLst>
              <a:ext uri="{FF2B5EF4-FFF2-40B4-BE49-F238E27FC236}">
                <a16:creationId xmlns:a16="http://schemas.microsoft.com/office/drawing/2014/main" id="{AAB22912-BAAD-495E-B388-654FFDD7DCA1}"/>
              </a:ext>
            </a:extLst>
          </p:cNvPr>
          <p:cNvSpPr txBox="1"/>
          <p:nvPr/>
        </p:nvSpPr>
        <p:spPr>
          <a:xfrm>
            <a:off x="-148771" y="6386824"/>
            <a:ext cx="3481975" cy="336311"/>
          </a:xfrm>
          <a:prstGeom prst="rect">
            <a:avLst/>
          </a:prstGeom>
        </p:spPr>
        <p:txBody>
          <a:bodyPr wrap="square" lIns="0" tIns="0" rIns="0" bIns="0" rtlCol="0" anchor="t">
            <a:spAutoFit/>
          </a:bodyPr>
          <a:lstStyle/>
          <a:p>
            <a:pPr algn="ctr">
              <a:lnSpc>
                <a:spcPts val="2808"/>
              </a:lnSpc>
            </a:pPr>
            <a:r>
              <a:rPr lang="en-US" sz="2000" spc="-101">
                <a:solidFill>
                  <a:srgbClr val="000000"/>
                </a:solidFill>
                <a:latin typeface="Libre Baskerville"/>
              </a:rPr>
              <a:t>Dr. Juliet </a:t>
            </a:r>
            <a:r>
              <a:rPr lang="en-US" sz="2000" spc="-101" err="1">
                <a:solidFill>
                  <a:srgbClr val="000000"/>
                </a:solidFill>
                <a:latin typeface="Libre Baskerville"/>
              </a:rPr>
              <a:t>Iwelunmor</a:t>
            </a:r>
            <a:r>
              <a:rPr lang="en-US" sz="2000" spc="-101">
                <a:solidFill>
                  <a:srgbClr val="000000"/>
                </a:solidFill>
                <a:latin typeface="Libre Baskerville"/>
              </a:rPr>
              <a:t>, PhD</a:t>
            </a:r>
            <a:endParaRPr lang="en-US" sz="2000" spc="-103">
              <a:solidFill>
                <a:srgbClr val="000000"/>
              </a:solidFill>
              <a:latin typeface="Libre Baskerville"/>
            </a:endParaRPr>
          </a:p>
        </p:txBody>
      </p:sp>
      <p:sp>
        <p:nvSpPr>
          <p:cNvPr id="8" name="TextBox 5">
            <a:extLst>
              <a:ext uri="{FF2B5EF4-FFF2-40B4-BE49-F238E27FC236}">
                <a16:creationId xmlns:a16="http://schemas.microsoft.com/office/drawing/2014/main" id="{F06E713B-3787-D75B-D7FF-E7F00B45575D}"/>
              </a:ext>
            </a:extLst>
          </p:cNvPr>
          <p:cNvSpPr txBox="1"/>
          <p:nvPr/>
        </p:nvSpPr>
        <p:spPr>
          <a:xfrm>
            <a:off x="85871" y="582442"/>
            <a:ext cx="17265977" cy="1231106"/>
          </a:xfrm>
          <a:prstGeom prst="rect">
            <a:avLst/>
          </a:prstGeom>
        </p:spPr>
        <p:txBody>
          <a:bodyPr wrap="square" lIns="0" tIns="0" rIns="0" bIns="0" rtlCol="0" anchor="t">
            <a:spAutoFit/>
          </a:bodyPr>
          <a:lstStyle/>
          <a:p>
            <a:pPr marL="302260" lvl="1" algn="ctr"/>
            <a:r>
              <a:rPr lang="en-US" sz="4000" b="1">
                <a:latin typeface="Libre Baskerville"/>
              </a:rPr>
              <a:t>L</a:t>
            </a:r>
            <a:r>
              <a:rPr lang="en-US" sz="4000">
                <a:latin typeface="Libre Baskerville"/>
              </a:rPr>
              <a:t>eaders</a:t>
            </a:r>
            <a:r>
              <a:rPr lang="en-US" sz="4000" b="1">
                <a:latin typeface="Libre Baskerville"/>
              </a:rPr>
              <a:t> I</a:t>
            </a:r>
            <a:r>
              <a:rPr lang="en-US" sz="4000">
                <a:latin typeface="Libre Baskerville"/>
              </a:rPr>
              <a:t>gniting</a:t>
            </a:r>
            <a:r>
              <a:rPr lang="en-US" sz="4000" b="1">
                <a:latin typeface="Libre Baskerville"/>
              </a:rPr>
              <a:t> G</a:t>
            </a:r>
            <a:r>
              <a:rPr lang="en-US" sz="4000">
                <a:latin typeface="Libre Baskerville"/>
              </a:rPr>
              <a:t>enerational</a:t>
            </a:r>
            <a:r>
              <a:rPr lang="en-US" sz="4000" b="1">
                <a:latin typeface="Libre Baskerville"/>
              </a:rPr>
              <a:t> H</a:t>
            </a:r>
            <a:r>
              <a:rPr lang="en-US" sz="4000">
                <a:latin typeface="Libre Baskerville"/>
              </a:rPr>
              <a:t>ealing</a:t>
            </a:r>
            <a:r>
              <a:rPr lang="en-US" sz="4000" b="1">
                <a:latin typeface="Libre Baskerville"/>
              </a:rPr>
              <a:t> </a:t>
            </a:r>
            <a:r>
              <a:rPr lang="en-US" sz="4000">
                <a:latin typeface="Libre Baskerville"/>
              </a:rPr>
              <a:t>and </a:t>
            </a:r>
            <a:r>
              <a:rPr lang="en-US" sz="4000" b="1">
                <a:latin typeface="Libre Baskerville"/>
              </a:rPr>
              <a:t>T</a:t>
            </a:r>
            <a:r>
              <a:rPr lang="en-US" sz="4000">
                <a:latin typeface="Libre Baskerville"/>
              </a:rPr>
              <a:t>ransformation</a:t>
            </a:r>
            <a:r>
              <a:rPr lang="en-US" sz="4000" b="1">
                <a:latin typeface="Libre Baskerville"/>
              </a:rPr>
              <a:t> </a:t>
            </a:r>
            <a:r>
              <a:rPr lang="en-US" sz="4000">
                <a:latin typeface="Libre Baskerville"/>
              </a:rPr>
              <a:t>- LIGHT</a:t>
            </a:r>
            <a:endParaRPr lang="en-US" sz="4000"/>
          </a:p>
        </p:txBody>
      </p:sp>
      <p:pic>
        <p:nvPicPr>
          <p:cNvPr id="6" name="Picture 9" descr="A picture containing qr code&#10;&#10;Description automatically generated">
            <a:extLst>
              <a:ext uri="{FF2B5EF4-FFF2-40B4-BE49-F238E27FC236}">
                <a16:creationId xmlns:a16="http://schemas.microsoft.com/office/drawing/2014/main" id="{8C53F87A-FDE6-A9E1-B695-0CECAAC5E4D7}"/>
              </a:ext>
            </a:extLst>
          </p:cNvPr>
          <p:cNvPicPr>
            <a:picLocks noChangeAspect="1"/>
          </p:cNvPicPr>
          <p:nvPr/>
        </p:nvPicPr>
        <p:blipFill>
          <a:blip r:embed="rId6"/>
          <a:stretch>
            <a:fillRect/>
          </a:stretch>
        </p:blipFill>
        <p:spPr>
          <a:xfrm>
            <a:off x="11559654" y="2151229"/>
            <a:ext cx="6189258" cy="6257497"/>
          </a:xfrm>
          <a:prstGeom prst="rect">
            <a:avLst/>
          </a:prstGeom>
        </p:spPr>
      </p:pic>
    </p:spTree>
    <p:extLst>
      <p:ext uri="{BB962C8B-B14F-4D97-AF65-F5344CB8AC3E}">
        <p14:creationId xmlns:p14="http://schemas.microsoft.com/office/powerpoint/2010/main" val="232980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5" name="Group 5"/>
          <p:cNvGrpSpPr/>
          <p:nvPr/>
        </p:nvGrpSpPr>
        <p:grpSpPr>
          <a:xfrm>
            <a:off x="0" y="0"/>
            <a:ext cx="4987050" cy="10287000"/>
            <a:chOff x="0" y="0"/>
            <a:chExt cx="1313462" cy="2709333"/>
          </a:xfrm>
        </p:grpSpPr>
        <p:sp>
          <p:nvSpPr>
            <p:cNvPr id="6" name="Freeform 6"/>
            <p:cNvSpPr/>
            <p:nvPr/>
          </p:nvSpPr>
          <p:spPr>
            <a:xfrm>
              <a:off x="0" y="0"/>
              <a:ext cx="1313462" cy="2709333"/>
            </a:xfrm>
            <a:custGeom>
              <a:avLst/>
              <a:gdLst/>
              <a:ahLst/>
              <a:cxnLst/>
              <a:rect l="l" t="t" r="r" b="b"/>
              <a:pathLst>
                <a:path w="1313462" h="2709333">
                  <a:moveTo>
                    <a:pt x="0" y="0"/>
                  </a:moveTo>
                  <a:lnTo>
                    <a:pt x="1313462" y="0"/>
                  </a:lnTo>
                  <a:lnTo>
                    <a:pt x="1313462" y="2709333"/>
                  </a:lnTo>
                  <a:lnTo>
                    <a:pt x="0" y="2709333"/>
                  </a:lnTo>
                  <a:close/>
                </a:path>
              </a:pathLst>
            </a:custGeom>
            <a:solidFill>
              <a:srgbClr val="5571B1"/>
            </a:solidFill>
          </p:spPr>
        </p:sp>
        <p:sp>
          <p:nvSpPr>
            <p:cNvPr id="7" name="TextBox 7"/>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8" name="Picture 8"/>
          <p:cNvPicPr>
            <a:picLocks noChangeAspect="1"/>
          </p:cNvPicPr>
          <p:nvPr/>
        </p:nvPicPr>
        <p:blipFill>
          <a:blip r:embed="rId3"/>
          <a:srcRect/>
          <a:stretch>
            <a:fillRect/>
          </a:stretch>
        </p:blipFill>
        <p:spPr>
          <a:xfrm>
            <a:off x="225281" y="5827614"/>
            <a:ext cx="4536487" cy="4213262"/>
          </a:xfrm>
          <a:prstGeom prst="rect">
            <a:avLst/>
          </a:prstGeom>
        </p:spPr>
      </p:pic>
      <p:pic>
        <p:nvPicPr>
          <p:cNvPr id="9" name="Picture 9"/>
          <p:cNvPicPr>
            <a:picLocks noChangeAspect="1"/>
          </p:cNvPicPr>
          <p:nvPr/>
        </p:nvPicPr>
        <p:blipFill>
          <a:blip r:embed="rId4"/>
          <a:srcRect b="70774"/>
          <a:stretch>
            <a:fillRect/>
          </a:stretch>
        </p:blipFill>
        <p:spPr>
          <a:xfrm>
            <a:off x="6260863" y="2759272"/>
            <a:ext cx="10640972" cy="2810854"/>
          </a:xfrm>
          <a:prstGeom prst="rect">
            <a:avLst/>
          </a:prstGeom>
        </p:spPr>
      </p:pic>
      <p:sp>
        <p:nvSpPr>
          <p:cNvPr id="10" name="TextBox 10"/>
          <p:cNvSpPr txBox="1"/>
          <p:nvPr/>
        </p:nvSpPr>
        <p:spPr>
          <a:xfrm>
            <a:off x="369701" y="1160049"/>
            <a:ext cx="4893823" cy="4447505"/>
          </a:xfrm>
          <a:prstGeom prst="rect">
            <a:avLst/>
          </a:prstGeom>
        </p:spPr>
        <p:txBody>
          <a:bodyPr lIns="0" tIns="0" rIns="0" bIns="0" rtlCol="0" anchor="t">
            <a:spAutoFit/>
          </a:bodyPr>
          <a:lstStyle/>
          <a:p>
            <a:pPr>
              <a:lnSpc>
                <a:spcPts val="5880"/>
              </a:lnSpc>
            </a:pPr>
            <a:r>
              <a:rPr lang="en-US" sz="4900" spc="-195">
                <a:solidFill>
                  <a:srgbClr val="000000"/>
                </a:solidFill>
                <a:latin typeface="Libre Baskerville Bold"/>
              </a:rPr>
              <a:t>#25: Collaborate with community partners for dissemination</a:t>
            </a:r>
          </a:p>
        </p:txBody>
      </p:sp>
      <p:sp>
        <p:nvSpPr>
          <p:cNvPr id="11" name="TextBox 11"/>
          <p:cNvSpPr txBox="1"/>
          <p:nvPr/>
        </p:nvSpPr>
        <p:spPr>
          <a:xfrm>
            <a:off x="5423414" y="925276"/>
            <a:ext cx="12315869" cy="1420452"/>
          </a:xfrm>
          <a:prstGeom prst="rect">
            <a:avLst/>
          </a:prstGeom>
        </p:spPr>
        <p:txBody>
          <a:bodyPr lIns="0" tIns="0" rIns="0" bIns="0" rtlCol="0" anchor="t">
            <a:spAutoFit/>
          </a:bodyPr>
          <a:lstStyle/>
          <a:p>
            <a:pPr marL="541206" lvl="1" indent="-270603" algn="l">
              <a:lnSpc>
                <a:spcPts val="2808"/>
              </a:lnSpc>
              <a:buFont typeface="Arial"/>
              <a:buChar char="•"/>
            </a:pPr>
            <a:r>
              <a:rPr lang="en-US" sz="2600" spc="-101">
                <a:solidFill>
                  <a:srgbClr val="000000"/>
                </a:solidFill>
                <a:latin typeface="Libre Baskerville"/>
              </a:rPr>
              <a:t>Work with community partners to disseminate findings in a range of outlets (Evans et al., 2023)</a:t>
            </a:r>
          </a:p>
          <a:p>
            <a:pPr algn="l">
              <a:lnSpc>
                <a:spcPts val="2808"/>
              </a:lnSpc>
            </a:pPr>
            <a:endParaRPr lang="en-US" sz="2600" spc="-101">
              <a:solidFill>
                <a:srgbClr val="000000"/>
              </a:solidFill>
              <a:latin typeface="Libre Baskerville"/>
            </a:endParaRPr>
          </a:p>
          <a:p>
            <a:pPr marL="541300" lvl="1" indent="-270650" algn="l">
              <a:lnSpc>
                <a:spcPts val="2808"/>
              </a:lnSpc>
              <a:buFont typeface="Arial"/>
              <a:buChar char="•"/>
            </a:pPr>
            <a:r>
              <a:rPr lang="en-US" sz="2600" spc="-103">
                <a:solidFill>
                  <a:srgbClr val="000000"/>
                </a:solidFill>
                <a:latin typeface="Libre Baskerville"/>
              </a:rPr>
              <a:t>Encourage community partners as co-authors (Schulz et al., 2023)</a:t>
            </a:r>
          </a:p>
        </p:txBody>
      </p:sp>
      <p:pic>
        <p:nvPicPr>
          <p:cNvPr id="12" name="Picture 12"/>
          <p:cNvPicPr>
            <a:picLocks noChangeAspect="1"/>
          </p:cNvPicPr>
          <p:nvPr/>
        </p:nvPicPr>
        <p:blipFill>
          <a:blip r:embed="rId4"/>
          <a:srcRect t="59297"/>
          <a:stretch>
            <a:fillRect/>
          </a:stretch>
        </p:blipFill>
        <p:spPr>
          <a:xfrm>
            <a:off x="6260863" y="5447077"/>
            <a:ext cx="10640972" cy="3914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2">
            <a:extLst>
              <a:ext uri="{FF2B5EF4-FFF2-40B4-BE49-F238E27FC236}">
                <a16:creationId xmlns:a16="http://schemas.microsoft.com/office/drawing/2014/main" id="{92A97980-4734-4079-8C98-11C6786AC9E5}"/>
              </a:ext>
            </a:extLst>
          </p:cNvPr>
          <p:cNvGrpSpPr/>
          <p:nvPr/>
        </p:nvGrpSpPr>
        <p:grpSpPr>
          <a:xfrm>
            <a:off x="462225" y="411682"/>
            <a:ext cx="17363550" cy="9463635"/>
            <a:chOff x="0" y="0"/>
            <a:chExt cx="4573116" cy="2492480"/>
          </a:xfrm>
        </p:grpSpPr>
        <p:sp>
          <p:nvSpPr>
            <p:cNvPr id="69" name="Freeform 3">
              <a:hlinkClick r:id="rId3" tooltip="https://light4ph.org/"/>
              <a:extLst>
                <a:ext uri="{FF2B5EF4-FFF2-40B4-BE49-F238E27FC236}">
                  <a16:creationId xmlns:a16="http://schemas.microsoft.com/office/drawing/2014/main" id="{7C826C04-92DD-4C56-802C-13202DD07FC2}"/>
                </a:ext>
              </a:extLst>
            </p:cNvPr>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70" name="TextBox 4">
              <a:extLst>
                <a:ext uri="{FF2B5EF4-FFF2-40B4-BE49-F238E27FC236}">
                  <a16:creationId xmlns:a16="http://schemas.microsoft.com/office/drawing/2014/main" id="{4F79748D-8F77-4E9F-8ADC-9EC21A652F67}"/>
                </a:ext>
              </a:extLst>
            </p:cNvPr>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6" name="Group 6">
            <a:extLst>
              <a:ext uri="{FF2B5EF4-FFF2-40B4-BE49-F238E27FC236}">
                <a16:creationId xmlns:a16="http://schemas.microsoft.com/office/drawing/2014/main" id="{2A654A64-9911-F247-489D-6024CD6057B5}"/>
              </a:ext>
            </a:extLst>
          </p:cNvPr>
          <p:cNvGrpSpPr/>
          <p:nvPr/>
        </p:nvGrpSpPr>
        <p:grpSpPr>
          <a:xfrm>
            <a:off x="699188" y="368956"/>
            <a:ext cx="16903937" cy="2557857"/>
            <a:chOff x="0" y="0"/>
            <a:chExt cx="4431173" cy="812800"/>
          </a:xfrm>
        </p:grpSpPr>
        <p:sp>
          <p:nvSpPr>
            <p:cNvPr id="3" name="Freeform 7">
              <a:extLst>
                <a:ext uri="{FF2B5EF4-FFF2-40B4-BE49-F238E27FC236}">
                  <a16:creationId xmlns:a16="http://schemas.microsoft.com/office/drawing/2014/main" id="{C334B3F5-91CB-6E2A-8FC6-FDBF83066257}"/>
                </a:ext>
              </a:extLst>
            </p:cNvPr>
            <p:cNvSpPr/>
            <p:nvPr/>
          </p:nvSpPr>
          <p:spPr>
            <a:xfrm>
              <a:off x="0" y="0"/>
              <a:ext cx="4431173" cy="503857"/>
            </a:xfrm>
            <a:custGeom>
              <a:avLst/>
              <a:gdLst/>
              <a:ahLst/>
              <a:cxnLst/>
              <a:rect l="l" t="t" r="r" b="b"/>
              <a:pathLst>
                <a:path w="4431173" h="503857">
                  <a:moveTo>
                    <a:pt x="24919" y="0"/>
                  </a:moveTo>
                  <a:lnTo>
                    <a:pt x="4406254" y="0"/>
                  </a:lnTo>
                  <a:cubicBezTo>
                    <a:pt x="4420016" y="0"/>
                    <a:pt x="4431173" y="11157"/>
                    <a:pt x="4431173" y="24919"/>
                  </a:cubicBezTo>
                  <a:lnTo>
                    <a:pt x="4431173" y="478937"/>
                  </a:lnTo>
                  <a:cubicBezTo>
                    <a:pt x="4431173" y="492700"/>
                    <a:pt x="4420016" y="503857"/>
                    <a:pt x="4406254" y="503857"/>
                  </a:cubicBezTo>
                  <a:lnTo>
                    <a:pt x="24919" y="503857"/>
                  </a:lnTo>
                  <a:cubicBezTo>
                    <a:pt x="11157" y="503857"/>
                    <a:pt x="0" y="492700"/>
                    <a:pt x="0" y="478937"/>
                  </a:cubicBezTo>
                  <a:lnTo>
                    <a:pt x="0" y="24919"/>
                  </a:lnTo>
                  <a:cubicBezTo>
                    <a:pt x="0" y="11157"/>
                    <a:pt x="11157" y="0"/>
                    <a:pt x="24919" y="0"/>
                  </a:cubicBezTo>
                  <a:close/>
                </a:path>
              </a:pathLst>
            </a:custGeom>
            <a:solidFill>
              <a:srgbClr val="F5B86F"/>
            </a:solidFill>
          </p:spPr>
        </p:sp>
        <p:sp>
          <p:nvSpPr>
            <p:cNvPr id="4" name="TextBox 8">
              <a:extLst>
                <a:ext uri="{FF2B5EF4-FFF2-40B4-BE49-F238E27FC236}">
                  <a16:creationId xmlns:a16="http://schemas.microsoft.com/office/drawing/2014/main" id="{78CD4F72-6246-517E-5728-E6096C741AC5}"/>
                </a:ext>
              </a:extLst>
            </p:cNvPr>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5" name="TextBox 5"/>
          <p:cNvSpPr txBox="1"/>
          <p:nvPr/>
        </p:nvSpPr>
        <p:spPr>
          <a:xfrm>
            <a:off x="462225" y="624259"/>
            <a:ext cx="17363550" cy="1231106"/>
          </a:xfrm>
          <a:prstGeom prst="rect">
            <a:avLst/>
          </a:prstGeom>
        </p:spPr>
        <p:txBody>
          <a:bodyPr wrap="square" lIns="0" tIns="0" rIns="0" bIns="0" rtlCol="0" anchor="t">
            <a:spAutoFit/>
          </a:bodyPr>
          <a:lstStyle/>
          <a:p>
            <a:pPr marL="302260" lvl="1" algn="ctr"/>
            <a:r>
              <a:rPr lang="en-US" sz="4000" b="1">
                <a:latin typeface="Libre Baskerville"/>
              </a:rPr>
              <a:t>I</a:t>
            </a:r>
            <a:r>
              <a:rPr lang="en-US" sz="4000">
                <a:latin typeface="Libre Baskerville"/>
              </a:rPr>
              <a:t>ncreasing </a:t>
            </a:r>
            <a:r>
              <a:rPr lang="en-US" sz="4000" b="1">
                <a:latin typeface="Libre Baskerville"/>
              </a:rPr>
              <a:t>D</a:t>
            </a:r>
            <a:r>
              <a:rPr lang="en-US" sz="4000">
                <a:latin typeface="Libre Baskerville"/>
              </a:rPr>
              <a:t>iversity, </a:t>
            </a:r>
            <a:r>
              <a:rPr lang="en-US" sz="4000" b="1">
                <a:latin typeface="Libre Baskerville"/>
              </a:rPr>
              <a:t>E</a:t>
            </a:r>
            <a:r>
              <a:rPr lang="en-US" sz="4000">
                <a:latin typeface="Libre Baskerville"/>
              </a:rPr>
              <a:t>quity, and inclusion in </a:t>
            </a:r>
            <a:r>
              <a:rPr lang="en-US" sz="4000" b="1">
                <a:latin typeface="Libre Baskerville"/>
              </a:rPr>
              <a:t>A</a:t>
            </a:r>
            <a:r>
              <a:rPr lang="en-US" sz="4000">
                <a:latin typeface="Libre Baskerville"/>
              </a:rPr>
              <a:t>cademic health </a:t>
            </a:r>
            <a:r>
              <a:rPr lang="en-US" sz="4000" b="1">
                <a:latin typeface="Libre Baskerville"/>
              </a:rPr>
              <a:t>S</a:t>
            </a:r>
            <a:r>
              <a:rPr lang="en-US" sz="4000">
                <a:latin typeface="Libre Baskerville"/>
              </a:rPr>
              <a:t>ciences - IDEAS</a:t>
            </a:r>
            <a:endParaRPr lang="en-US" sz="4000"/>
          </a:p>
        </p:txBody>
      </p:sp>
      <p:sp>
        <p:nvSpPr>
          <p:cNvPr id="7" name="Rectangle 6">
            <a:extLst>
              <a:ext uri="{FF2B5EF4-FFF2-40B4-BE49-F238E27FC236}">
                <a16:creationId xmlns:a16="http://schemas.microsoft.com/office/drawing/2014/main" id="{7ECABFFA-D63B-4CF7-9294-97C85E8DCC68}"/>
              </a:ext>
            </a:extLst>
          </p:cNvPr>
          <p:cNvSpPr/>
          <p:nvPr/>
        </p:nvSpPr>
        <p:spPr>
          <a:xfrm>
            <a:off x="4581441" y="2571015"/>
            <a:ext cx="5168514" cy="808921"/>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C8F568-ACE9-462E-B5B3-56410DD7C5B5}"/>
              </a:ext>
            </a:extLst>
          </p:cNvPr>
          <p:cNvSpPr txBox="1"/>
          <p:nvPr/>
        </p:nvSpPr>
        <p:spPr>
          <a:xfrm>
            <a:off x="4061172" y="2169189"/>
            <a:ext cx="1371299" cy="1631216"/>
          </a:xfrm>
          <a:prstGeom prst="rect">
            <a:avLst/>
          </a:prstGeom>
          <a:noFill/>
        </p:spPr>
        <p:txBody>
          <a:bodyPr wrap="square" lIns="91440" tIns="45720" rIns="91440" bIns="45720" rtlCol="0" anchor="t">
            <a:spAutoFit/>
          </a:bodyPr>
          <a:lstStyle/>
          <a:p>
            <a:r>
              <a:rPr lang="en-US" sz="9600" b="1" dirty="0">
                <a:latin typeface="Bodoni MT Black"/>
              </a:rPr>
              <a:t>1</a:t>
            </a:r>
            <a:endParaRPr lang="en-US" sz="9600" b="1">
              <a:latin typeface="Bodoni MT Black"/>
            </a:endParaRPr>
          </a:p>
        </p:txBody>
      </p:sp>
      <p:sp>
        <p:nvSpPr>
          <p:cNvPr id="9" name="TextBox 8">
            <a:extLst>
              <a:ext uri="{FF2B5EF4-FFF2-40B4-BE49-F238E27FC236}">
                <a16:creationId xmlns:a16="http://schemas.microsoft.com/office/drawing/2014/main" id="{BEC799F3-4F87-4C41-B064-B6D1D06B506E}"/>
              </a:ext>
            </a:extLst>
          </p:cNvPr>
          <p:cNvSpPr txBox="1"/>
          <p:nvPr/>
        </p:nvSpPr>
        <p:spPr>
          <a:xfrm>
            <a:off x="4868358" y="2676373"/>
            <a:ext cx="3762568" cy="707886"/>
          </a:xfrm>
          <a:prstGeom prst="rect">
            <a:avLst/>
          </a:prstGeom>
          <a:noFill/>
        </p:spPr>
        <p:txBody>
          <a:bodyPr wrap="none" lIns="91440" tIns="45720" rIns="91440" bIns="45720" rtlCol="0" anchor="t">
            <a:spAutoFit/>
          </a:bodyPr>
          <a:lstStyle/>
          <a:p>
            <a:r>
              <a:rPr lang="en-US" sz="2000" dirty="0">
                <a:latin typeface="Libre Baskerville"/>
              </a:rPr>
              <a:t>Policies correcting for past </a:t>
            </a:r>
            <a:endParaRPr lang="en-US"/>
          </a:p>
          <a:p>
            <a:r>
              <a:rPr lang="en-US" sz="2000" dirty="0">
                <a:latin typeface="Libre Baskerville"/>
              </a:rPr>
              <a:t>discrimination</a:t>
            </a:r>
            <a:endParaRPr lang="en-US" dirty="0"/>
          </a:p>
        </p:txBody>
      </p:sp>
      <p:sp>
        <p:nvSpPr>
          <p:cNvPr id="11" name="Rectangle 10">
            <a:extLst>
              <a:ext uri="{FF2B5EF4-FFF2-40B4-BE49-F238E27FC236}">
                <a16:creationId xmlns:a16="http://schemas.microsoft.com/office/drawing/2014/main" id="{7A3C036D-388A-4EC6-AC11-18CBEBC389AE}"/>
              </a:ext>
            </a:extLst>
          </p:cNvPr>
          <p:cNvSpPr/>
          <p:nvPr/>
        </p:nvSpPr>
        <p:spPr>
          <a:xfrm>
            <a:off x="4680670" y="3710904"/>
            <a:ext cx="5004586"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67DB40F-19AB-4279-B311-08981C6A3770}"/>
              </a:ext>
            </a:extLst>
          </p:cNvPr>
          <p:cNvSpPr txBox="1"/>
          <p:nvPr/>
        </p:nvSpPr>
        <p:spPr>
          <a:xfrm>
            <a:off x="4125869" y="3201246"/>
            <a:ext cx="1026243" cy="1631216"/>
          </a:xfrm>
          <a:prstGeom prst="rect">
            <a:avLst/>
          </a:prstGeom>
          <a:noFill/>
        </p:spPr>
        <p:txBody>
          <a:bodyPr wrap="none" rtlCol="0">
            <a:spAutoFit/>
          </a:bodyPr>
          <a:lstStyle/>
          <a:p>
            <a:r>
              <a:rPr lang="en-US" sz="10000" b="1">
                <a:latin typeface="Bodoni MT Black" panose="02070A03080606020203" pitchFamily="18" charset="0"/>
              </a:rPr>
              <a:t>2</a:t>
            </a:r>
          </a:p>
        </p:txBody>
      </p:sp>
      <p:sp>
        <p:nvSpPr>
          <p:cNvPr id="13" name="TextBox 12">
            <a:extLst>
              <a:ext uri="{FF2B5EF4-FFF2-40B4-BE49-F238E27FC236}">
                <a16:creationId xmlns:a16="http://schemas.microsoft.com/office/drawing/2014/main" id="{37A188CC-D9E6-4CBF-AAEC-2B2E36C852A2}"/>
              </a:ext>
            </a:extLst>
          </p:cNvPr>
          <p:cNvSpPr txBox="1"/>
          <p:nvPr/>
        </p:nvSpPr>
        <p:spPr>
          <a:xfrm>
            <a:off x="4997754" y="3833870"/>
            <a:ext cx="6576094" cy="400110"/>
          </a:xfrm>
          <a:prstGeom prst="rect">
            <a:avLst/>
          </a:prstGeom>
          <a:noFill/>
        </p:spPr>
        <p:txBody>
          <a:bodyPr wrap="square" lIns="91440" tIns="45720" rIns="91440" bIns="45720" rtlCol="0" anchor="t">
            <a:spAutoFit/>
          </a:bodyPr>
          <a:lstStyle/>
          <a:p>
            <a:r>
              <a:rPr lang="en-US" sz="2000" dirty="0">
                <a:latin typeface="Libre Baskerville"/>
              </a:rPr>
              <a:t>Utilizing holistic frameworks</a:t>
            </a:r>
          </a:p>
        </p:txBody>
      </p:sp>
      <p:sp>
        <p:nvSpPr>
          <p:cNvPr id="15" name="Rectangle 14">
            <a:extLst>
              <a:ext uri="{FF2B5EF4-FFF2-40B4-BE49-F238E27FC236}">
                <a16:creationId xmlns:a16="http://schemas.microsoft.com/office/drawing/2014/main" id="{07F83985-F48C-4AFC-9FCE-CEB6157D971E}"/>
              </a:ext>
            </a:extLst>
          </p:cNvPr>
          <p:cNvSpPr/>
          <p:nvPr/>
        </p:nvSpPr>
        <p:spPr>
          <a:xfrm>
            <a:off x="4680670" y="4880978"/>
            <a:ext cx="5004586"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91CD39B-FBD7-4092-931C-72362F353927}"/>
              </a:ext>
            </a:extLst>
          </p:cNvPr>
          <p:cNvSpPr txBox="1"/>
          <p:nvPr/>
        </p:nvSpPr>
        <p:spPr>
          <a:xfrm>
            <a:off x="4069779" y="4349754"/>
            <a:ext cx="1026243" cy="1631216"/>
          </a:xfrm>
          <a:prstGeom prst="rect">
            <a:avLst/>
          </a:prstGeom>
          <a:noFill/>
        </p:spPr>
        <p:txBody>
          <a:bodyPr wrap="none" rtlCol="0">
            <a:spAutoFit/>
          </a:bodyPr>
          <a:lstStyle/>
          <a:p>
            <a:r>
              <a:rPr lang="en-US" sz="10000" b="1">
                <a:latin typeface="Bodoni MT Black" panose="02070A03080606020203" pitchFamily="18" charset="0"/>
              </a:rPr>
              <a:t>3</a:t>
            </a:r>
          </a:p>
        </p:txBody>
      </p:sp>
      <p:sp>
        <p:nvSpPr>
          <p:cNvPr id="17" name="TextBox 16">
            <a:extLst>
              <a:ext uri="{FF2B5EF4-FFF2-40B4-BE49-F238E27FC236}">
                <a16:creationId xmlns:a16="http://schemas.microsoft.com/office/drawing/2014/main" id="{C1F8960C-ED28-46C7-86C9-CEF45604F146}"/>
              </a:ext>
            </a:extLst>
          </p:cNvPr>
          <p:cNvSpPr txBox="1"/>
          <p:nvPr/>
        </p:nvSpPr>
        <p:spPr>
          <a:xfrm>
            <a:off x="4997754" y="5009713"/>
            <a:ext cx="3305713" cy="400110"/>
          </a:xfrm>
          <a:prstGeom prst="rect">
            <a:avLst/>
          </a:prstGeom>
          <a:noFill/>
        </p:spPr>
        <p:txBody>
          <a:bodyPr wrap="none" rtlCol="0">
            <a:spAutoFit/>
          </a:bodyPr>
          <a:lstStyle/>
          <a:p>
            <a:r>
              <a:rPr lang="en-US" sz="2000">
                <a:latin typeface="Libre Baskerville" panose="020B0604020202020204" charset="0"/>
              </a:rPr>
              <a:t>Embedding anti-racism</a:t>
            </a:r>
          </a:p>
        </p:txBody>
      </p:sp>
      <p:sp>
        <p:nvSpPr>
          <p:cNvPr id="18" name="Rectangle 17">
            <a:extLst>
              <a:ext uri="{FF2B5EF4-FFF2-40B4-BE49-F238E27FC236}">
                <a16:creationId xmlns:a16="http://schemas.microsoft.com/office/drawing/2014/main" id="{B90A5753-35FB-44CE-A729-4A7FF612D16A}"/>
              </a:ext>
            </a:extLst>
          </p:cNvPr>
          <p:cNvSpPr/>
          <p:nvPr/>
        </p:nvSpPr>
        <p:spPr>
          <a:xfrm>
            <a:off x="4650566" y="6089072"/>
            <a:ext cx="5034690"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3171E55-B824-4CAF-990B-0A6CE692AFA7}"/>
              </a:ext>
            </a:extLst>
          </p:cNvPr>
          <p:cNvSpPr txBox="1"/>
          <p:nvPr/>
        </p:nvSpPr>
        <p:spPr>
          <a:xfrm>
            <a:off x="3987136" y="5471584"/>
            <a:ext cx="1026243" cy="1631216"/>
          </a:xfrm>
          <a:prstGeom prst="rect">
            <a:avLst/>
          </a:prstGeom>
          <a:noFill/>
        </p:spPr>
        <p:txBody>
          <a:bodyPr wrap="none" rtlCol="0">
            <a:spAutoFit/>
          </a:bodyPr>
          <a:lstStyle/>
          <a:p>
            <a:r>
              <a:rPr lang="en-US" sz="10000" b="1">
                <a:latin typeface="Bodoni MT Black" panose="02070A03080606020203" pitchFamily="18" charset="0"/>
              </a:rPr>
              <a:t>4</a:t>
            </a:r>
          </a:p>
        </p:txBody>
      </p:sp>
      <p:sp>
        <p:nvSpPr>
          <p:cNvPr id="20" name="TextBox 19">
            <a:extLst>
              <a:ext uri="{FF2B5EF4-FFF2-40B4-BE49-F238E27FC236}">
                <a16:creationId xmlns:a16="http://schemas.microsoft.com/office/drawing/2014/main" id="{A87FA596-8928-447F-A0DE-599A79B273FD}"/>
              </a:ext>
            </a:extLst>
          </p:cNvPr>
          <p:cNvSpPr txBox="1"/>
          <p:nvPr/>
        </p:nvSpPr>
        <p:spPr>
          <a:xfrm>
            <a:off x="4997754" y="6220388"/>
            <a:ext cx="2650084" cy="400110"/>
          </a:xfrm>
          <a:prstGeom prst="rect">
            <a:avLst/>
          </a:prstGeom>
          <a:noFill/>
        </p:spPr>
        <p:txBody>
          <a:bodyPr wrap="none" rtlCol="0">
            <a:spAutoFit/>
          </a:bodyPr>
          <a:lstStyle/>
          <a:p>
            <a:r>
              <a:rPr lang="en-US" sz="2000">
                <a:latin typeface="Libre Baskerville" panose="020B0604020202020204" charset="0"/>
              </a:rPr>
              <a:t>Pathway programs</a:t>
            </a:r>
          </a:p>
        </p:txBody>
      </p:sp>
      <p:sp>
        <p:nvSpPr>
          <p:cNvPr id="21" name="Rectangle 20">
            <a:extLst>
              <a:ext uri="{FF2B5EF4-FFF2-40B4-BE49-F238E27FC236}">
                <a16:creationId xmlns:a16="http://schemas.microsoft.com/office/drawing/2014/main" id="{B9904363-99D8-411D-9AAF-9324403C712C}"/>
              </a:ext>
            </a:extLst>
          </p:cNvPr>
          <p:cNvSpPr/>
          <p:nvPr/>
        </p:nvSpPr>
        <p:spPr>
          <a:xfrm>
            <a:off x="4603006" y="7265993"/>
            <a:ext cx="5082250"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22599A6-B02B-4694-91F1-2FF59A8CB50F}"/>
              </a:ext>
            </a:extLst>
          </p:cNvPr>
          <p:cNvSpPr txBox="1"/>
          <p:nvPr/>
        </p:nvSpPr>
        <p:spPr>
          <a:xfrm>
            <a:off x="3987136" y="6648505"/>
            <a:ext cx="1026243" cy="1631216"/>
          </a:xfrm>
          <a:prstGeom prst="rect">
            <a:avLst/>
          </a:prstGeom>
          <a:noFill/>
        </p:spPr>
        <p:txBody>
          <a:bodyPr wrap="none" rtlCol="0">
            <a:spAutoFit/>
          </a:bodyPr>
          <a:lstStyle/>
          <a:p>
            <a:r>
              <a:rPr lang="en-US" sz="10000" b="1">
                <a:latin typeface="Bodoni MT Black" panose="02070A03080606020203" pitchFamily="18" charset="0"/>
              </a:rPr>
              <a:t>5</a:t>
            </a:r>
          </a:p>
        </p:txBody>
      </p:sp>
      <p:sp>
        <p:nvSpPr>
          <p:cNvPr id="23" name="TextBox 22">
            <a:extLst>
              <a:ext uri="{FF2B5EF4-FFF2-40B4-BE49-F238E27FC236}">
                <a16:creationId xmlns:a16="http://schemas.microsoft.com/office/drawing/2014/main" id="{2B6F0731-D98B-4BE3-89CD-C692DF6AFEC9}"/>
              </a:ext>
            </a:extLst>
          </p:cNvPr>
          <p:cNvSpPr txBox="1"/>
          <p:nvPr/>
        </p:nvSpPr>
        <p:spPr>
          <a:xfrm>
            <a:off x="4997754" y="7363488"/>
            <a:ext cx="3520516" cy="400110"/>
          </a:xfrm>
          <a:prstGeom prst="rect">
            <a:avLst/>
          </a:prstGeom>
          <a:noFill/>
        </p:spPr>
        <p:txBody>
          <a:bodyPr wrap="none" rtlCol="0">
            <a:spAutoFit/>
          </a:bodyPr>
          <a:lstStyle/>
          <a:p>
            <a:r>
              <a:rPr lang="en-US" sz="2000">
                <a:latin typeface="Libre Baskerville" panose="020B0604020202020204" charset="0"/>
              </a:rPr>
              <a:t>Institutional Partnerships</a:t>
            </a:r>
          </a:p>
        </p:txBody>
      </p:sp>
      <p:sp>
        <p:nvSpPr>
          <p:cNvPr id="24" name="Rectangle 23">
            <a:extLst>
              <a:ext uri="{FF2B5EF4-FFF2-40B4-BE49-F238E27FC236}">
                <a16:creationId xmlns:a16="http://schemas.microsoft.com/office/drawing/2014/main" id="{9041C268-5D32-43C7-A05D-B238A4BC9831}"/>
              </a:ext>
            </a:extLst>
          </p:cNvPr>
          <p:cNvSpPr/>
          <p:nvPr/>
        </p:nvSpPr>
        <p:spPr>
          <a:xfrm>
            <a:off x="4692126" y="8381086"/>
            <a:ext cx="4993130"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46A7A53-CA60-47D2-B3B8-3E373C43768A}"/>
              </a:ext>
            </a:extLst>
          </p:cNvPr>
          <p:cNvSpPr txBox="1"/>
          <p:nvPr/>
        </p:nvSpPr>
        <p:spPr>
          <a:xfrm>
            <a:off x="4020683" y="7763598"/>
            <a:ext cx="1026243" cy="1631216"/>
          </a:xfrm>
          <a:prstGeom prst="rect">
            <a:avLst/>
          </a:prstGeom>
          <a:noFill/>
        </p:spPr>
        <p:txBody>
          <a:bodyPr wrap="none" rtlCol="0">
            <a:spAutoFit/>
          </a:bodyPr>
          <a:lstStyle/>
          <a:p>
            <a:r>
              <a:rPr lang="en-US" sz="10000" b="1">
                <a:latin typeface="Bodoni MT Black" panose="02070A03080606020203" pitchFamily="18" charset="0"/>
              </a:rPr>
              <a:t>6</a:t>
            </a:r>
          </a:p>
        </p:txBody>
      </p:sp>
      <p:sp>
        <p:nvSpPr>
          <p:cNvPr id="26" name="TextBox 25">
            <a:extLst>
              <a:ext uri="{FF2B5EF4-FFF2-40B4-BE49-F238E27FC236}">
                <a16:creationId xmlns:a16="http://schemas.microsoft.com/office/drawing/2014/main" id="{FEA919F2-2559-451D-88F6-52D861B25A68}"/>
              </a:ext>
            </a:extLst>
          </p:cNvPr>
          <p:cNvSpPr txBox="1"/>
          <p:nvPr/>
        </p:nvSpPr>
        <p:spPr>
          <a:xfrm>
            <a:off x="4997754" y="8447076"/>
            <a:ext cx="2393604" cy="400110"/>
          </a:xfrm>
          <a:prstGeom prst="rect">
            <a:avLst/>
          </a:prstGeom>
          <a:noFill/>
        </p:spPr>
        <p:txBody>
          <a:bodyPr wrap="none" rtlCol="0">
            <a:spAutoFit/>
          </a:bodyPr>
          <a:lstStyle/>
          <a:p>
            <a:r>
              <a:rPr lang="en-US" sz="2000">
                <a:latin typeface="Libre Baskerville" panose="020B0604020202020204" charset="0"/>
              </a:rPr>
              <a:t>DEI Committees</a:t>
            </a:r>
          </a:p>
        </p:txBody>
      </p:sp>
      <p:sp>
        <p:nvSpPr>
          <p:cNvPr id="45" name="Rectangle 44">
            <a:extLst>
              <a:ext uri="{FF2B5EF4-FFF2-40B4-BE49-F238E27FC236}">
                <a16:creationId xmlns:a16="http://schemas.microsoft.com/office/drawing/2014/main" id="{9BB0C609-FA85-4418-9B5F-1E5163FDAE34}"/>
              </a:ext>
            </a:extLst>
          </p:cNvPr>
          <p:cNvSpPr/>
          <p:nvPr/>
        </p:nvSpPr>
        <p:spPr>
          <a:xfrm>
            <a:off x="4680667" y="9463772"/>
            <a:ext cx="5004589"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FAD1F575-831A-41FA-9D27-17C7F06D663A}"/>
              </a:ext>
            </a:extLst>
          </p:cNvPr>
          <p:cNvSpPr txBox="1"/>
          <p:nvPr/>
        </p:nvSpPr>
        <p:spPr>
          <a:xfrm>
            <a:off x="4009226" y="8846284"/>
            <a:ext cx="1026243" cy="1631216"/>
          </a:xfrm>
          <a:prstGeom prst="rect">
            <a:avLst/>
          </a:prstGeom>
          <a:noFill/>
        </p:spPr>
        <p:txBody>
          <a:bodyPr wrap="none" rtlCol="0">
            <a:spAutoFit/>
          </a:bodyPr>
          <a:lstStyle/>
          <a:p>
            <a:r>
              <a:rPr lang="en-US" sz="10000" b="1">
                <a:latin typeface="Bodoni MT Black" panose="02070A03080606020203" pitchFamily="18" charset="0"/>
              </a:rPr>
              <a:t>7</a:t>
            </a:r>
          </a:p>
        </p:txBody>
      </p:sp>
      <p:sp>
        <p:nvSpPr>
          <p:cNvPr id="47" name="TextBox 46">
            <a:extLst>
              <a:ext uri="{FF2B5EF4-FFF2-40B4-BE49-F238E27FC236}">
                <a16:creationId xmlns:a16="http://schemas.microsoft.com/office/drawing/2014/main" id="{25899957-3459-4815-A811-8FBF52F01E4B}"/>
              </a:ext>
            </a:extLst>
          </p:cNvPr>
          <p:cNvSpPr txBox="1"/>
          <p:nvPr/>
        </p:nvSpPr>
        <p:spPr>
          <a:xfrm>
            <a:off x="4997754" y="9566028"/>
            <a:ext cx="3701654" cy="400110"/>
          </a:xfrm>
          <a:prstGeom prst="rect">
            <a:avLst/>
          </a:prstGeom>
          <a:noFill/>
        </p:spPr>
        <p:txBody>
          <a:bodyPr wrap="none" rtlCol="0">
            <a:spAutoFit/>
          </a:bodyPr>
          <a:lstStyle/>
          <a:p>
            <a:r>
              <a:rPr lang="en-US" sz="2000">
                <a:latin typeface="Libre Baskerville" panose="020B0604020202020204" charset="0"/>
              </a:rPr>
              <a:t>Mentorship &amp; sponsorship</a:t>
            </a:r>
          </a:p>
        </p:txBody>
      </p:sp>
      <p:sp>
        <p:nvSpPr>
          <p:cNvPr id="48" name="Rectangle 47">
            <a:extLst>
              <a:ext uri="{FF2B5EF4-FFF2-40B4-BE49-F238E27FC236}">
                <a16:creationId xmlns:a16="http://schemas.microsoft.com/office/drawing/2014/main" id="{AB070839-4A87-45A2-A754-1A425259E095}"/>
              </a:ext>
            </a:extLst>
          </p:cNvPr>
          <p:cNvSpPr/>
          <p:nvPr/>
        </p:nvSpPr>
        <p:spPr>
          <a:xfrm>
            <a:off x="10860985" y="3098330"/>
            <a:ext cx="7351201"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6B4F9A1F-1B47-4751-B050-0F5900020386}"/>
              </a:ext>
            </a:extLst>
          </p:cNvPr>
          <p:cNvSpPr txBox="1"/>
          <p:nvPr/>
        </p:nvSpPr>
        <p:spPr>
          <a:xfrm>
            <a:off x="10370294" y="2370035"/>
            <a:ext cx="1026243" cy="1631216"/>
          </a:xfrm>
          <a:prstGeom prst="rect">
            <a:avLst/>
          </a:prstGeom>
          <a:noFill/>
        </p:spPr>
        <p:txBody>
          <a:bodyPr wrap="none" rtlCol="0">
            <a:spAutoFit/>
          </a:bodyPr>
          <a:lstStyle/>
          <a:p>
            <a:r>
              <a:rPr lang="en-US" sz="10000" b="1">
                <a:latin typeface="Bodoni MT Black" panose="02070A03080606020203" pitchFamily="18" charset="0"/>
              </a:rPr>
              <a:t>8</a:t>
            </a:r>
          </a:p>
        </p:txBody>
      </p:sp>
      <p:sp>
        <p:nvSpPr>
          <p:cNvPr id="50" name="TextBox 49">
            <a:extLst>
              <a:ext uri="{FF2B5EF4-FFF2-40B4-BE49-F238E27FC236}">
                <a16:creationId xmlns:a16="http://schemas.microsoft.com/office/drawing/2014/main" id="{58DA278C-CC7D-41C1-A006-52B7D73F8C3B}"/>
              </a:ext>
            </a:extLst>
          </p:cNvPr>
          <p:cNvSpPr txBox="1"/>
          <p:nvPr/>
        </p:nvSpPr>
        <p:spPr>
          <a:xfrm>
            <a:off x="11430939" y="3151499"/>
            <a:ext cx="4294765" cy="400110"/>
          </a:xfrm>
          <a:prstGeom prst="rect">
            <a:avLst/>
          </a:prstGeom>
          <a:noFill/>
        </p:spPr>
        <p:txBody>
          <a:bodyPr wrap="none" lIns="91440" tIns="45720" rIns="91440" bIns="45720" rtlCol="0" anchor="t">
            <a:spAutoFit/>
          </a:bodyPr>
          <a:lstStyle/>
          <a:p>
            <a:r>
              <a:rPr lang="en-US" sz="2000" dirty="0">
                <a:latin typeface="Libre Baskerville"/>
              </a:rPr>
              <a:t>Embedding learning strategies</a:t>
            </a:r>
          </a:p>
        </p:txBody>
      </p:sp>
      <p:sp>
        <p:nvSpPr>
          <p:cNvPr id="53" name="TextBox 52">
            <a:extLst>
              <a:ext uri="{FF2B5EF4-FFF2-40B4-BE49-F238E27FC236}">
                <a16:creationId xmlns:a16="http://schemas.microsoft.com/office/drawing/2014/main" id="{522C9BE8-5B61-4053-B1A1-ECED6D78E666}"/>
              </a:ext>
            </a:extLst>
          </p:cNvPr>
          <p:cNvSpPr txBox="1"/>
          <p:nvPr/>
        </p:nvSpPr>
        <p:spPr>
          <a:xfrm>
            <a:off x="11024406" y="4271357"/>
            <a:ext cx="7185567" cy="400110"/>
          </a:xfrm>
          <a:prstGeom prst="rect">
            <a:avLst/>
          </a:prstGeom>
          <a:solidFill>
            <a:schemeClr val="accent6">
              <a:lumMod val="40000"/>
              <a:lumOff val="60000"/>
            </a:schemeClr>
          </a:solidFill>
        </p:spPr>
        <p:txBody>
          <a:bodyPr wrap="square" lIns="91440" tIns="45720" rIns="91440" bIns="45720" rtlCol="0" anchor="t">
            <a:spAutoFit/>
          </a:bodyPr>
          <a:lstStyle/>
          <a:p>
            <a:r>
              <a:rPr lang="en-US" sz="2000" dirty="0">
                <a:latin typeface="Libre Baskerville"/>
              </a:rPr>
              <a:t>      Fostering emotional and social support</a:t>
            </a:r>
          </a:p>
        </p:txBody>
      </p:sp>
      <p:sp>
        <p:nvSpPr>
          <p:cNvPr id="52" name="TextBox 51">
            <a:extLst>
              <a:ext uri="{FF2B5EF4-FFF2-40B4-BE49-F238E27FC236}">
                <a16:creationId xmlns:a16="http://schemas.microsoft.com/office/drawing/2014/main" id="{4CDEC973-6A85-451C-9766-DAD6BFFC52CD}"/>
              </a:ext>
            </a:extLst>
          </p:cNvPr>
          <p:cNvSpPr txBox="1"/>
          <p:nvPr/>
        </p:nvSpPr>
        <p:spPr>
          <a:xfrm>
            <a:off x="10364858" y="3651692"/>
            <a:ext cx="1025595" cy="1631216"/>
          </a:xfrm>
          <a:prstGeom prst="rect">
            <a:avLst/>
          </a:prstGeom>
          <a:noFill/>
        </p:spPr>
        <p:txBody>
          <a:bodyPr wrap="square" rtlCol="0">
            <a:spAutoFit/>
          </a:bodyPr>
          <a:lstStyle/>
          <a:p>
            <a:r>
              <a:rPr lang="en-US" sz="10000" b="1">
                <a:latin typeface="Bodoni MT Black" panose="02070A03080606020203" pitchFamily="18" charset="0"/>
              </a:rPr>
              <a:t>9</a:t>
            </a:r>
          </a:p>
        </p:txBody>
      </p:sp>
      <p:sp>
        <p:nvSpPr>
          <p:cNvPr id="54" name="Rectangle 53">
            <a:extLst>
              <a:ext uri="{FF2B5EF4-FFF2-40B4-BE49-F238E27FC236}">
                <a16:creationId xmlns:a16="http://schemas.microsoft.com/office/drawing/2014/main" id="{66BA6F0F-D8E4-4C0A-9950-9BDB1C39D3B4}"/>
              </a:ext>
            </a:extLst>
          </p:cNvPr>
          <p:cNvSpPr/>
          <p:nvPr/>
        </p:nvSpPr>
        <p:spPr>
          <a:xfrm>
            <a:off x="11390453" y="5439254"/>
            <a:ext cx="6821733"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D748918A-E124-4C35-AAC0-34CE1F256153}"/>
              </a:ext>
            </a:extLst>
          </p:cNvPr>
          <p:cNvSpPr txBox="1"/>
          <p:nvPr/>
        </p:nvSpPr>
        <p:spPr>
          <a:xfrm>
            <a:off x="9704169" y="4798054"/>
            <a:ext cx="1867819" cy="1631216"/>
          </a:xfrm>
          <a:prstGeom prst="rect">
            <a:avLst/>
          </a:prstGeom>
          <a:noFill/>
        </p:spPr>
        <p:txBody>
          <a:bodyPr wrap="none" rtlCol="0">
            <a:spAutoFit/>
          </a:bodyPr>
          <a:lstStyle/>
          <a:p>
            <a:r>
              <a:rPr lang="en-US" sz="10000" b="1">
                <a:latin typeface="Bodoni MT Black" panose="02070A03080606020203" pitchFamily="18" charset="0"/>
              </a:rPr>
              <a:t>10</a:t>
            </a:r>
          </a:p>
        </p:txBody>
      </p:sp>
      <p:sp>
        <p:nvSpPr>
          <p:cNvPr id="56" name="TextBox 55">
            <a:extLst>
              <a:ext uri="{FF2B5EF4-FFF2-40B4-BE49-F238E27FC236}">
                <a16:creationId xmlns:a16="http://schemas.microsoft.com/office/drawing/2014/main" id="{07BE7230-3117-4101-AFB1-BA8D2DC885BF}"/>
              </a:ext>
            </a:extLst>
          </p:cNvPr>
          <p:cNvSpPr txBox="1"/>
          <p:nvPr/>
        </p:nvSpPr>
        <p:spPr>
          <a:xfrm>
            <a:off x="11495637" y="5567989"/>
            <a:ext cx="4358886" cy="400110"/>
          </a:xfrm>
          <a:prstGeom prst="rect">
            <a:avLst/>
          </a:prstGeom>
          <a:noFill/>
        </p:spPr>
        <p:txBody>
          <a:bodyPr wrap="none" rtlCol="0">
            <a:spAutoFit/>
          </a:bodyPr>
          <a:lstStyle/>
          <a:p>
            <a:r>
              <a:rPr lang="en-US" sz="2000">
                <a:latin typeface="Libre Baskerville" panose="020B0604020202020204" charset="0"/>
              </a:rPr>
              <a:t>Strengthening scholar networks</a:t>
            </a:r>
          </a:p>
        </p:txBody>
      </p:sp>
      <p:sp>
        <p:nvSpPr>
          <p:cNvPr id="57" name="Rectangle 56">
            <a:extLst>
              <a:ext uri="{FF2B5EF4-FFF2-40B4-BE49-F238E27FC236}">
                <a16:creationId xmlns:a16="http://schemas.microsoft.com/office/drawing/2014/main" id="{EBD804EC-D37E-4938-8C37-71C0F4F87A22}"/>
              </a:ext>
            </a:extLst>
          </p:cNvPr>
          <p:cNvSpPr/>
          <p:nvPr/>
        </p:nvSpPr>
        <p:spPr>
          <a:xfrm>
            <a:off x="11189138" y="6543110"/>
            <a:ext cx="7023048"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CCBD319-9412-45CF-9A70-3BA4FF2E2ADB}"/>
              </a:ext>
            </a:extLst>
          </p:cNvPr>
          <p:cNvSpPr txBox="1"/>
          <p:nvPr/>
        </p:nvSpPr>
        <p:spPr>
          <a:xfrm>
            <a:off x="9723082" y="5904623"/>
            <a:ext cx="1867819" cy="1631216"/>
          </a:xfrm>
          <a:prstGeom prst="rect">
            <a:avLst/>
          </a:prstGeom>
          <a:noFill/>
        </p:spPr>
        <p:txBody>
          <a:bodyPr wrap="none" rtlCol="0">
            <a:spAutoFit/>
          </a:bodyPr>
          <a:lstStyle/>
          <a:p>
            <a:r>
              <a:rPr lang="en-US" sz="10000" b="1">
                <a:latin typeface="Bodoni MT Black" panose="02070A03080606020203" pitchFamily="18" charset="0"/>
              </a:rPr>
              <a:t>11</a:t>
            </a:r>
          </a:p>
        </p:txBody>
      </p:sp>
      <p:sp>
        <p:nvSpPr>
          <p:cNvPr id="59" name="TextBox 58">
            <a:extLst>
              <a:ext uri="{FF2B5EF4-FFF2-40B4-BE49-F238E27FC236}">
                <a16:creationId xmlns:a16="http://schemas.microsoft.com/office/drawing/2014/main" id="{51E33134-5355-4422-9F7E-79D5A818727A}"/>
              </a:ext>
            </a:extLst>
          </p:cNvPr>
          <p:cNvSpPr txBox="1"/>
          <p:nvPr/>
        </p:nvSpPr>
        <p:spPr>
          <a:xfrm>
            <a:off x="11447224" y="6639604"/>
            <a:ext cx="5573962" cy="400110"/>
          </a:xfrm>
          <a:prstGeom prst="rect">
            <a:avLst/>
          </a:prstGeom>
          <a:noFill/>
        </p:spPr>
        <p:txBody>
          <a:bodyPr wrap="none" rtlCol="0">
            <a:spAutoFit/>
          </a:bodyPr>
          <a:lstStyle/>
          <a:p>
            <a:r>
              <a:rPr lang="en-US" sz="2000">
                <a:latin typeface="Libre Baskerville" panose="020B0604020202020204" charset="0"/>
              </a:rPr>
              <a:t>Outcome measurements and dashboards</a:t>
            </a:r>
          </a:p>
        </p:txBody>
      </p:sp>
      <p:sp>
        <p:nvSpPr>
          <p:cNvPr id="60" name="Rectangle 59">
            <a:extLst>
              <a:ext uri="{FF2B5EF4-FFF2-40B4-BE49-F238E27FC236}">
                <a16:creationId xmlns:a16="http://schemas.microsoft.com/office/drawing/2014/main" id="{7A27B17F-D4D3-4973-8487-5F44FED0C82A}"/>
              </a:ext>
            </a:extLst>
          </p:cNvPr>
          <p:cNvSpPr/>
          <p:nvPr/>
        </p:nvSpPr>
        <p:spPr>
          <a:xfrm>
            <a:off x="11152240" y="7717978"/>
            <a:ext cx="7059946"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6BEDE85E-150E-4FBC-A70E-EB6744D9CEF7}"/>
              </a:ext>
            </a:extLst>
          </p:cNvPr>
          <p:cNvSpPr txBox="1"/>
          <p:nvPr/>
        </p:nvSpPr>
        <p:spPr>
          <a:xfrm>
            <a:off x="9693881" y="7099704"/>
            <a:ext cx="1867819" cy="1631216"/>
          </a:xfrm>
          <a:prstGeom prst="rect">
            <a:avLst/>
          </a:prstGeom>
          <a:noFill/>
        </p:spPr>
        <p:txBody>
          <a:bodyPr wrap="none" rtlCol="0">
            <a:spAutoFit/>
          </a:bodyPr>
          <a:lstStyle/>
          <a:p>
            <a:r>
              <a:rPr lang="en-US" sz="10000" b="1">
                <a:latin typeface="Bodoni MT Black" panose="02070A03080606020203" pitchFamily="18" charset="0"/>
              </a:rPr>
              <a:t>12</a:t>
            </a:r>
          </a:p>
        </p:txBody>
      </p:sp>
      <p:sp>
        <p:nvSpPr>
          <p:cNvPr id="62" name="TextBox 61">
            <a:extLst>
              <a:ext uri="{FF2B5EF4-FFF2-40B4-BE49-F238E27FC236}">
                <a16:creationId xmlns:a16="http://schemas.microsoft.com/office/drawing/2014/main" id="{7ADDFB20-BD19-43A2-8139-E128F0DE9377}"/>
              </a:ext>
            </a:extLst>
          </p:cNvPr>
          <p:cNvSpPr txBox="1"/>
          <p:nvPr/>
        </p:nvSpPr>
        <p:spPr>
          <a:xfrm>
            <a:off x="11415052" y="7832392"/>
            <a:ext cx="7059946" cy="400110"/>
          </a:xfrm>
          <a:prstGeom prst="rect">
            <a:avLst/>
          </a:prstGeom>
          <a:noFill/>
        </p:spPr>
        <p:txBody>
          <a:bodyPr wrap="none" rtlCol="0">
            <a:spAutoFit/>
          </a:bodyPr>
          <a:lstStyle/>
          <a:p>
            <a:r>
              <a:rPr lang="en-US" sz="2000">
                <a:latin typeface="Libre Baskerville" panose="020B0604020202020204" charset="0"/>
              </a:rPr>
              <a:t>Commitment to diversity and inclusion in mission</a:t>
            </a:r>
          </a:p>
        </p:txBody>
      </p:sp>
      <p:sp>
        <p:nvSpPr>
          <p:cNvPr id="63" name="Rectangle 62">
            <a:extLst>
              <a:ext uri="{FF2B5EF4-FFF2-40B4-BE49-F238E27FC236}">
                <a16:creationId xmlns:a16="http://schemas.microsoft.com/office/drawing/2014/main" id="{DEBF3177-DE57-478D-B040-F496A59C4F56}"/>
              </a:ext>
            </a:extLst>
          </p:cNvPr>
          <p:cNvSpPr/>
          <p:nvPr/>
        </p:nvSpPr>
        <p:spPr>
          <a:xfrm>
            <a:off x="11007647" y="8990614"/>
            <a:ext cx="7312369" cy="550129"/>
          </a:xfrm>
          <a:prstGeom prst="rect">
            <a:avLst/>
          </a:prstGeom>
          <a:solidFill>
            <a:schemeClr val="accent6">
              <a:lumMod val="40000"/>
              <a:lumOff val="60000"/>
            </a:schemeClr>
          </a:solidFill>
          <a:ln>
            <a:solidFill>
              <a:srgbClr val="F2EE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7115065-10D5-4000-BF55-013AD227BD54}"/>
              </a:ext>
            </a:extLst>
          </p:cNvPr>
          <p:cNvSpPr txBox="1"/>
          <p:nvPr/>
        </p:nvSpPr>
        <p:spPr>
          <a:xfrm>
            <a:off x="9694343" y="8393700"/>
            <a:ext cx="1867819" cy="1631216"/>
          </a:xfrm>
          <a:prstGeom prst="rect">
            <a:avLst/>
          </a:prstGeom>
          <a:noFill/>
        </p:spPr>
        <p:txBody>
          <a:bodyPr wrap="none" rtlCol="0">
            <a:spAutoFit/>
          </a:bodyPr>
          <a:lstStyle/>
          <a:p>
            <a:r>
              <a:rPr lang="en-US" sz="10000" b="1">
                <a:latin typeface="Bodoni MT Black" panose="02070A03080606020203" pitchFamily="18" charset="0"/>
              </a:rPr>
              <a:t>13</a:t>
            </a:r>
          </a:p>
        </p:txBody>
      </p:sp>
      <p:sp>
        <p:nvSpPr>
          <p:cNvPr id="65" name="TextBox 64">
            <a:extLst>
              <a:ext uri="{FF2B5EF4-FFF2-40B4-BE49-F238E27FC236}">
                <a16:creationId xmlns:a16="http://schemas.microsoft.com/office/drawing/2014/main" id="{C44B72E9-E8CF-4CC5-A0CB-10B333721D3D}"/>
              </a:ext>
            </a:extLst>
          </p:cNvPr>
          <p:cNvSpPr txBox="1"/>
          <p:nvPr/>
        </p:nvSpPr>
        <p:spPr>
          <a:xfrm>
            <a:off x="11430939" y="9065623"/>
            <a:ext cx="2537874" cy="400110"/>
          </a:xfrm>
          <a:prstGeom prst="rect">
            <a:avLst/>
          </a:prstGeom>
          <a:noFill/>
        </p:spPr>
        <p:txBody>
          <a:bodyPr wrap="none" rtlCol="0">
            <a:spAutoFit/>
          </a:bodyPr>
          <a:lstStyle/>
          <a:p>
            <a:r>
              <a:rPr lang="en-US" sz="2000">
                <a:latin typeface="Libre Baskerville" panose="020B0604020202020204" charset="0"/>
              </a:rPr>
              <a:t>Financial Support</a:t>
            </a:r>
          </a:p>
        </p:txBody>
      </p:sp>
      <p:pic>
        <p:nvPicPr>
          <p:cNvPr id="14" name="Picture 13">
            <a:extLst>
              <a:ext uri="{FF2B5EF4-FFF2-40B4-BE49-F238E27FC236}">
                <a16:creationId xmlns:a16="http://schemas.microsoft.com/office/drawing/2014/main" id="{80E7B701-A25C-4FAC-9A68-6CD454C2EA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9" y="3626285"/>
            <a:ext cx="3445611" cy="4219987"/>
          </a:xfrm>
          <a:prstGeom prst="rect">
            <a:avLst/>
          </a:prstGeom>
        </p:spPr>
      </p:pic>
      <p:sp>
        <p:nvSpPr>
          <p:cNvPr id="71" name="TextBox 10">
            <a:extLst>
              <a:ext uri="{FF2B5EF4-FFF2-40B4-BE49-F238E27FC236}">
                <a16:creationId xmlns:a16="http://schemas.microsoft.com/office/drawing/2014/main" id="{0F156D36-3788-4768-8ADC-CB68048D0081}"/>
              </a:ext>
            </a:extLst>
          </p:cNvPr>
          <p:cNvSpPr txBox="1"/>
          <p:nvPr/>
        </p:nvSpPr>
        <p:spPr>
          <a:xfrm>
            <a:off x="-597129" y="7914471"/>
            <a:ext cx="4869739" cy="363400"/>
          </a:xfrm>
          <a:prstGeom prst="rect">
            <a:avLst/>
          </a:prstGeom>
        </p:spPr>
        <p:txBody>
          <a:bodyPr lIns="0" tIns="0" rIns="0" bIns="0" rtlCol="0" anchor="t">
            <a:spAutoFit/>
          </a:bodyPr>
          <a:lstStyle/>
          <a:p>
            <a:pPr algn="ctr">
              <a:lnSpc>
                <a:spcPts val="2808"/>
              </a:lnSpc>
            </a:pPr>
            <a:r>
              <a:rPr lang="en-US" sz="2600" spc="-103">
                <a:solidFill>
                  <a:srgbClr val="000000"/>
                </a:solidFill>
                <a:latin typeface="Libre Baskerville"/>
              </a:rPr>
              <a:t>Margarita Alegria, PhD</a:t>
            </a:r>
          </a:p>
        </p:txBody>
      </p:sp>
    </p:spTree>
    <p:extLst>
      <p:ext uri="{BB962C8B-B14F-4D97-AF65-F5344CB8AC3E}">
        <p14:creationId xmlns:p14="http://schemas.microsoft.com/office/powerpoint/2010/main" val="20832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500"/>
                                        <p:tgtEl>
                                          <p:spTgt spid="53"/>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500"/>
                                        <p:tgtEl>
                                          <p:spTgt spid="5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fade">
                                      <p:cBhvr>
                                        <p:cTn id="101" dur="500"/>
                                        <p:tgtEl>
                                          <p:spTgt spid="54"/>
                                        </p:tgtEl>
                                      </p:cBhvr>
                                    </p:animEffect>
                                  </p:childTnLst>
                                </p:cTn>
                              </p:par>
                            </p:childTnLst>
                          </p:cTn>
                        </p:par>
                        <p:par>
                          <p:cTn id="102" fill="hold">
                            <p:stCondLst>
                              <p:cond delay="1500"/>
                            </p:stCondLst>
                            <p:childTnLst>
                              <p:par>
                                <p:cTn id="103" presetID="10" presetClass="entr" presetSubtype="0" fill="hold" grpId="0" nodeType="after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fade">
                                      <p:cBhvr>
                                        <p:cTn id="108" dur="500"/>
                                        <p:tgtEl>
                                          <p:spTgt spid="5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fade">
                                      <p:cBhvr>
                                        <p:cTn id="111" dur="500"/>
                                        <p:tgtEl>
                                          <p:spTgt spid="57"/>
                                        </p:tgtEl>
                                      </p:cBhvr>
                                    </p:animEffec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500"/>
                                        <p:tgtEl>
                                          <p:spTgt spid="6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fade">
                                      <p:cBhvr>
                                        <p:cTn id="121" dur="500"/>
                                        <p:tgtEl>
                                          <p:spTgt spid="60"/>
                                        </p:tgtEl>
                                      </p:cBhvr>
                                    </p:animEffect>
                                  </p:childTnLst>
                                </p:cTn>
                              </p:par>
                            </p:childTnLst>
                          </p:cTn>
                        </p:par>
                        <p:par>
                          <p:cTn id="122" fill="hold">
                            <p:stCondLst>
                              <p:cond delay="2500"/>
                            </p:stCondLst>
                            <p:childTnLst>
                              <p:par>
                                <p:cTn id="123" presetID="10" presetClass="entr" presetSubtype="0" fill="hold" grpId="0" nodeType="afterEffect">
                                  <p:stCondLst>
                                    <p:cond delay="0"/>
                                  </p:stCondLst>
                                  <p:childTnLst>
                                    <p:set>
                                      <p:cBhvr>
                                        <p:cTn id="124" dur="1" fill="hold">
                                          <p:stCondLst>
                                            <p:cond delay="0"/>
                                          </p:stCondLst>
                                        </p:cTn>
                                        <p:tgtEl>
                                          <p:spTgt spid="64"/>
                                        </p:tgtEl>
                                        <p:attrNameLst>
                                          <p:attrName>style.visibility</p:attrName>
                                        </p:attrNameLst>
                                      </p:cBhvr>
                                      <p:to>
                                        <p:strVal val="visible"/>
                                      </p:to>
                                    </p:set>
                                    <p:animEffect transition="in" filter="fade">
                                      <p:cBhvr>
                                        <p:cTn id="125" dur="500"/>
                                        <p:tgtEl>
                                          <p:spTgt spid="6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5"/>
                                        </p:tgtEl>
                                        <p:attrNameLst>
                                          <p:attrName>style.visibility</p:attrName>
                                        </p:attrNameLst>
                                      </p:cBhvr>
                                      <p:to>
                                        <p:strVal val="visible"/>
                                      </p:to>
                                    </p:set>
                                    <p:animEffect transition="in" filter="fade">
                                      <p:cBhvr>
                                        <p:cTn id="128" dur="500"/>
                                        <p:tgtEl>
                                          <p:spTgt spid="65"/>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fade">
                                      <p:cBhvr>
                                        <p:cTn id="13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animBg="1"/>
      <p:bldP spid="12" grpId="0"/>
      <p:bldP spid="13" grpId="0"/>
      <p:bldP spid="15" grpId="0" animBg="1"/>
      <p:bldP spid="16" grpId="0"/>
      <p:bldP spid="17" grpId="0"/>
      <p:bldP spid="18" grpId="0" animBg="1"/>
      <p:bldP spid="19" grpId="0"/>
      <p:bldP spid="20" grpId="0"/>
      <p:bldP spid="21" grpId="0" animBg="1"/>
      <p:bldP spid="22" grpId="0"/>
      <p:bldP spid="23" grpId="0"/>
      <p:bldP spid="24" grpId="0" animBg="1"/>
      <p:bldP spid="25" grpId="0"/>
      <p:bldP spid="26" grpId="0"/>
      <p:bldP spid="45" grpId="0" animBg="1"/>
      <p:bldP spid="46" grpId="0"/>
      <p:bldP spid="47" grpId="0"/>
      <p:bldP spid="48" grpId="0" animBg="1"/>
      <p:bldP spid="49" grpId="0"/>
      <p:bldP spid="50" grpId="0"/>
      <p:bldP spid="53" grpId="0" animBg="1"/>
      <p:bldP spid="52" grpId="0"/>
      <p:bldP spid="54" grpId="0" animBg="1"/>
      <p:bldP spid="55" grpId="0"/>
      <p:bldP spid="56" grpId="0"/>
      <p:bldP spid="57" grpId="0" animBg="1"/>
      <p:bldP spid="58" grpId="0"/>
      <p:bldP spid="59" grpId="0"/>
      <p:bldP spid="60" grpId="0" animBg="1"/>
      <p:bldP spid="61" grpId="0"/>
      <p:bldP spid="62" grpId="0"/>
      <p:bldP spid="63" grpId="0" animBg="1"/>
      <p:bldP spid="64"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62250"/>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srcRect/>
          <a:stretch>
            <a:fillRect/>
          </a:stretch>
        </p:blipFill>
        <p:spPr>
          <a:xfrm>
            <a:off x="8982202" y="1438850"/>
            <a:ext cx="10208502" cy="10208502"/>
          </a:xfrm>
          <a:prstGeom prst="rect">
            <a:avLst/>
          </a:prstGeom>
        </p:spPr>
      </p:pic>
      <p:grpSp>
        <p:nvGrpSpPr>
          <p:cNvPr id="6" name="Group 6"/>
          <p:cNvGrpSpPr/>
          <p:nvPr/>
        </p:nvGrpSpPr>
        <p:grpSpPr>
          <a:xfrm>
            <a:off x="7211481" y="7598948"/>
            <a:ext cx="2190492" cy="219049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D7900"/>
            </a:solidFill>
          </p:spPr>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9" name="Group 9"/>
          <p:cNvGrpSpPr/>
          <p:nvPr/>
        </p:nvGrpSpPr>
        <p:grpSpPr>
          <a:xfrm>
            <a:off x="3878286" y="8163054"/>
            <a:ext cx="2190492" cy="2190492"/>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D7900"/>
            </a:solidFill>
          </p:spPr>
        </p:sp>
        <p:sp>
          <p:nvSpPr>
            <p:cNvPr id="11" name="TextBox 11"/>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12" name="Group 12"/>
          <p:cNvGrpSpPr/>
          <p:nvPr/>
        </p:nvGrpSpPr>
        <p:grpSpPr>
          <a:xfrm>
            <a:off x="1120850" y="6828979"/>
            <a:ext cx="2190492" cy="2190492"/>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D7900"/>
            </a:solidFill>
          </p:spPr>
        </p:sp>
        <p:sp>
          <p:nvSpPr>
            <p:cNvPr id="14" name="TextBox 14"/>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15" name="Group 15"/>
          <p:cNvGrpSpPr/>
          <p:nvPr/>
        </p:nvGrpSpPr>
        <p:grpSpPr>
          <a:xfrm>
            <a:off x="25604" y="4048254"/>
            <a:ext cx="2190492" cy="219049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D7900"/>
            </a:solidFill>
          </p:spPr>
        </p:sp>
        <p:sp>
          <p:nvSpPr>
            <p:cNvPr id="17" name="TextBox 17"/>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18" name="Group 18"/>
          <p:cNvGrpSpPr/>
          <p:nvPr/>
        </p:nvGrpSpPr>
        <p:grpSpPr>
          <a:xfrm>
            <a:off x="1021649" y="1068176"/>
            <a:ext cx="2190492" cy="2190492"/>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D7900"/>
            </a:solidFill>
          </p:spPr>
        </p:sp>
        <p:sp>
          <p:nvSpPr>
            <p:cNvPr id="20" name="TextBox 20"/>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21" name="Group 21"/>
          <p:cNvGrpSpPr/>
          <p:nvPr/>
        </p:nvGrpSpPr>
        <p:grpSpPr>
          <a:xfrm>
            <a:off x="4260349" y="-397744"/>
            <a:ext cx="2190492" cy="219049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D7900"/>
            </a:solidFill>
          </p:spPr>
        </p:sp>
        <p:sp>
          <p:nvSpPr>
            <p:cNvPr id="23" name="TextBox 23"/>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24" name="Group 24"/>
          <p:cNvGrpSpPr/>
          <p:nvPr/>
        </p:nvGrpSpPr>
        <p:grpSpPr>
          <a:xfrm>
            <a:off x="7582156" y="1153995"/>
            <a:ext cx="2190492" cy="2190492"/>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D7900"/>
            </a:solidFill>
          </p:spPr>
        </p:sp>
        <p:sp>
          <p:nvSpPr>
            <p:cNvPr id="26" name="TextBox 26"/>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27" name="Group 27"/>
          <p:cNvGrpSpPr/>
          <p:nvPr/>
        </p:nvGrpSpPr>
        <p:grpSpPr>
          <a:xfrm>
            <a:off x="6840807" y="697502"/>
            <a:ext cx="741349" cy="74134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A259"/>
            </a:solidFill>
          </p:spPr>
        </p:sp>
        <p:sp>
          <p:nvSpPr>
            <p:cNvPr id="29" name="TextBox 29"/>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30" name="Group 30"/>
          <p:cNvGrpSpPr/>
          <p:nvPr/>
        </p:nvGrpSpPr>
        <p:grpSpPr>
          <a:xfrm>
            <a:off x="9161772" y="3393383"/>
            <a:ext cx="741349" cy="741349"/>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A259"/>
            </a:solidFill>
          </p:spPr>
        </p:sp>
        <p:sp>
          <p:nvSpPr>
            <p:cNvPr id="32" name="TextBox 32"/>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33" name="Group 33"/>
          <p:cNvGrpSpPr/>
          <p:nvPr/>
        </p:nvGrpSpPr>
        <p:grpSpPr>
          <a:xfrm>
            <a:off x="3212141" y="783320"/>
            <a:ext cx="741349" cy="741349"/>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A259"/>
            </a:solidFill>
          </p:spPr>
        </p:sp>
        <p:sp>
          <p:nvSpPr>
            <p:cNvPr id="35" name="TextBox 35"/>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36" name="Group 36"/>
          <p:cNvGrpSpPr/>
          <p:nvPr/>
        </p:nvGrpSpPr>
        <p:grpSpPr>
          <a:xfrm>
            <a:off x="1028700" y="3177676"/>
            <a:ext cx="741349" cy="741349"/>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A259"/>
            </a:solidFill>
          </p:spPr>
        </p:sp>
        <p:sp>
          <p:nvSpPr>
            <p:cNvPr id="38" name="TextBox 38"/>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39" name="Group 39"/>
          <p:cNvGrpSpPr/>
          <p:nvPr/>
        </p:nvGrpSpPr>
        <p:grpSpPr>
          <a:xfrm>
            <a:off x="1028700" y="6234408"/>
            <a:ext cx="741349" cy="741349"/>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A259"/>
            </a:solidFill>
          </p:spPr>
        </p:sp>
        <p:sp>
          <p:nvSpPr>
            <p:cNvPr id="41" name="TextBox 41"/>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42" name="Group 42"/>
          <p:cNvGrpSpPr/>
          <p:nvPr/>
        </p:nvGrpSpPr>
        <p:grpSpPr>
          <a:xfrm>
            <a:off x="3136937" y="8516951"/>
            <a:ext cx="741349" cy="741349"/>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A259"/>
            </a:solidFill>
          </p:spPr>
        </p:sp>
        <p:sp>
          <p:nvSpPr>
            <p:cNvPr id="44" name="TextBox 44"/>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grpSp>
        <p:nvGrpSpPr>
          <p:cNvPr id="45" name="Group 45"/>
          <p:cNvGrpSpPr/>
          <p:nvPr/>
        </p:nvGrpSpPr>
        <p:grpSpPr>
          <a:xfrm>
            <a:off x="6278328" y="9061167"/>
            <a:ext cx="741349" cy="741349"/>
            <a:chOff x="0" y="0"/>
            <a:chExt cx="812800" cy="812800"/>
          </a:xfrm>
        </p:grpSpPr>
        <p:sp>
          <p:nvSpPr>
            <p:cNvPr id="46" name="Freeform 4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A259"/>
            </a:solidFill>
          </p:spPr>
        </p:sp>
        <p:sp>
          <p:nvSpPr>
            <p:cNvPr id="47" name="TextBox 47"/>
            <p:cNvSpPr txBox="1"/>
            <p:nvPr/>
          </p:nvSpPr>
          <p:spPr>
            <a:xfrm>
              <a:off x="76200" y="85725"/>
              <a:ext cx="660400" cy="650875"/>
            </a:xfrm>
            <a:prstGeom prst="rect">
              <a:avLst/>
            </a:prstGeom>
          </p:spPr>
          <p:txBody>
            <a:bodyPr lIns="50800" tIns="50800" rIns="50800" bIns="50800" rtlCol="0" anchor="ctr"/>
            <a:lstStyle/>
            <a:p>
              <a:pPr algn="ctr">
                <a:lnSpc>
                  <a:spcPts val="2997"/>
                </a:lnSpc>
              </a:pPr>
              <a:endParaRPr/>
            </a:p>
          </p:txBody>
        </p:sp>
      </p:grpSp>
      <p:sp>
        <p:nvSpPr>
          <p:cNvPr id="48" name="TextBox 48"/>
          <p:cNvSpPr txBox="1"/>
          <p:nvPr/>
        </p:nvSpPr>
        <p:spPr>
          <a:xfrm>
            <a:off x="3523075" y="2474352"/>
            <a:ext cx="3847348" cy="4921374"/>
          </a:xfrm>
          <a:prstGeom prst="rect">
            <a:avLst/>
          </a:prstGeom>
        </p:spPr>
        <p:txBody>
          <a:bodyPr lIns="0" tIns="0" rIns="0" bIns="0" rtlCol="0" anchor="t">
            <a:spAutoFit/>
          </a:bodyPr>
          <a:lstStyle/>
          <a:p>
            <a:pPr algn="l">
              <a:lnSpc>
                <a:spcPts val="4884"/>
              </a:lnSpc>
            </a:pPr>
            <a:r>
              <a:rPr lang="en-US" sz="3300" spc="-131">
                <a:solidFill>
                  <a:srgbClr val="000000"/>
                </a:solidFill>
                <a:latin typeface="Libre Baskerville"/>
              </a:rPr>
              <a:t>“There is no such thing as a single-issue struggle because we do not live single-issue lives."</a:t>
            </a:r>
          </a:p>
          <a:p>
            <a:pPr algn="r">
              <a:lnSpc>
                <a:spcPts val="4884"/>
              </a:lnSpc>
            </a:pPr>
            <a:endParaRPr lang="en-US" sz="3300" spc="-131">
              <a:solidFill>
                <a:srgbClr val="000000"/>
              </a:solidFill>
              <a:latin typeface="Libre Baskerville"/>
            </a:endParaRPr>
          </a:p>
          <a:p>
            <a:pPr algn="r">
              <a:lnSpc>
                <a:spcPts val="4884"/>
              </a:lnSpc>
            </a:pPr>
            <a:r>
              <a:rPr lang="en-US" sz="3300" spc="-131">
                <a:solidFill>
                  <a:srgbClr val="000000"/>
                </a:solidFill>
                <a:latin typeface="Libre Baskerville"/>
              </a:rPr>
              <a:t>-Audre Lorde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225" y="411682"/>
            <a:ext cx="17363550" cy="9463635"/>
            <a:chOff x="0" y="0"/>
            <a:chExt cx="4573116" cy="2492480"/>
          </a:xfrm>
        </p:grpSpPr>
        <p:sp>
          <p:nvSpPr>
            <p:cNvPr id="3" name="Freeform 3">
              <a:hlinkClick r:id="rId3" tooltip="https://light4ph.org/"/>
            </p:cNvPr>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22" name="Picture 10" descr="A picture containing text, clipart&#10;&#10;Description automatically generated">
            <a:extLst>
              <a:ext uri="{FF2B5EF4-FFF2-40B4-BE49-F238E27FC236}">
                <a16:creationId xmlns:a16="http://schemas.microsoft.com/office/drawing/2014/main" id="{6E0BCCC1-C5E4-A579-069C-155D8995FC4D}"/>
              </a:ext>
            </a:extLst>
          </p:cNvPr>
          <p:cNvPicPr>
            <a:picLocks noChangeAspect="1"/>
          </p:cNvPicPr>
          <p:nvPr/>
        </p:nvPicPr>
        <p:blipFill>
          <a:blip r:embed="rId4"/>
          <a:srcRect r="71961"/>
          <a:stretch>
            <a:fillRect/>
          </a:stretch>
        </p:blipFill>
        <p:spPr>
          <a:xfrm>
            <a:off x="4183372" y="1030436"/>
            <a:ext cx="2323528" cy="2926991"/>
          </a:xfrm>
          <a:prstGeom prst="rect">
            <a:avLst/>
          </a:prstGeom>
        </p:spPr>
      </p:pic>
      <p:pic>
        <p:nvPicPr>
          <p:cNvPr id="8" name="Picture 8"/>
          <p:cNvPicPr>
            <a:picLocks noChangeAspect="1"/>
          </p:cNvPicPr>
          <p:nvPr/>
        </p:nvPicPr>
        <p:blipFill>
          <a:blip r:embed="rId4"/>
          <a:srcRect r="71961"/>
          <a:stretch>
            <a:fillRect/>
          </a:stretch>
        </p:blipFill>
        <p:spPr>
          <a:xfrm>
            <a:off x="11575128" y="178316"/>
            <a:ext cx="5758522" cy="7174185"/>
          </a:xfrm>
          <a:prstGeom prst="rect">
            <a:avLst/>
          </a:prstGeom>
        </p:spPr>
      </p:pic>
      <p:pic>
        <p:nvPicPr>
          <p:cNvPr id="5" name="Picture 5"/>
          <p:cNvPicPr>
            <a:picLocks noChangeAspect="1"/>
          </p:cNvPicPr>
          <p:nvPr/>
        </p:nvPicPr>
        <p:blipFill>
          <a:blip r:embed="rId4"/>
          <a:srcRect r="64358"/>
          <a:stretch>
            <a:fillRect/>
          </a:stretch>
        </p:blipFill>
        <p:spPr>
          <a:xfrm>
            <a:off x="3440355" y="5344175"/>
            <a:ext cx="4627253" cy="4530366"/>
          </a:xfrm>
          <a:prstGeom prst="rect">
            <a:avLst/>
          </a:prstGeom>
        </p:spPr>
      </p:pic>
      <p:pic>
        <p:nvPicPr>
          <p:cNvPr id="7" name="Picture 7"/>
          <p:cNvPicPr>
            <a:picLocks noChangeAspect="1"/>
          </p:cNvPicPr>
          <p:nvPr/>
        </p:nvPicPr>
        <p:blipFill>
          <a:blip r:embed="rId5"/>
          <a:srcRect t="2751" b="33517"/>
          <a:stretch>
            <a:fillRect/>
          </a:stretch>
        </p:blipFill>
        <p:spPr>
          <a:xfrm>
            <a:off x="6372449" y="2018542"/>
            <a:ext cx="7843563" cy="7733646"/>
          </a:xfrm>
          <a:prstGeom prst="rect">
            <a:avLst/>
          </a:prstGeom>
        </p:spPr>
      </p:pic>
      <p:pic>
        <p:nvPicPr>
          <p:cNvPr id="10" name="Picture 10"/>
          <p:cNvPicPr>
            <a:picLocks noChangeAspect="1"/>
          </p:cNvPicPr>
          <p:nvPr/>
        </p:nvPicPr>
        <p:blipFill rotWithShape="1">
          <a:blip r:embed="rId4"/>
          <a:srcRect r="64230" b="746"/>
          <a:stretch/>
        </p:blipFill>
        <p:spPr>
          <a:xfrm>
            <a:off x="14946622" y="7555061"/>
            <a:ext cx="2174364" cy="2101566"/>
          </a:xfrm>
          <a:prstGeom prst="rect">
            <a:avLst/>
          </a:prstGeom>
        </p:spPr>
      </p:pic>
      <p:pic>
        <p:nvPicPr>
          <p:cNvPr id="12" name="Picture 11">
            <a:extLst>
              <a:ext uri="{FF2B5EF4-FFF2-40B4-BE49-F238E27FC236}">
                <a16:creationId xmlns:a16="http://schemas.microsoft.com/office/drawing/2014/main" id="{2D14922D-87AD-4338-9AB3-6FCBEDDE6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 y="-6420"/>
            <a:ext cx="2534010" cy="3457255"/>
          </a:xfrm>
          <a:prstGeom prst="rect">
            <a:avLst/>
          </a:prstGeom>
        </p:spPr>
      </p:pic>
      <p:grpSp>
        <p:nvGrpSpPr>
          <p:cNvPr id="16" name="Group 6">
            <a:extLst>
              <a:ext uri="{FF2B5EF4-FFF2-40B4-BE49-F238E27FC236}">
                <a16:creationId xmlns:a16="http://schemas.microsoft.com/office/drawing/2014/main" id="{D50D2230-B28B-2746-C415-1D995090CEA2}"/>
              </a:ext>
            </a:extLst>
          </p:cNvPr>
          <p:cNvGrpSpPr/>
          <p:nvPr/>
        </p:nvGrpSpPr>
        <p:grpSpPr>
          <a:xfrm>
            <a:off x="3524938" y="178456"/>
            <a:ext cx="13982937" cy="2557857"/>
            <a:chOff x="0" y="0"/>
            <a:chExt cx="4431173" cy="812800"/>
          </a:xfrm>
        </p:grpSpPr>
        <p:sp>
          <p:nvSpPr>
            <p:cNvPr id="14" name="Freeform 7">
              <a:extLst>
                <a:ext uri="{FF2B5EF4-FFF2-40B4-BE49-F238E27FC236}">
                  <a16:creationId xmlns:a16="http://schemas.microsoft.com/office/drawing/2014/main" id="{C06E5251-BEE8-166E-F38A-A78F5727D74E}"/>
                </a:ext>
              </a:extLst>
            </p:cNvPr>
            <p:cNvSpPr/>
            <p:nvPr/>
          </p:nvSpPr>
          <p:spPr>
            <a:xfrm>
              <a:off x="0" y="0"/>
              <a:ext cx="4431173" cy="503857"/>
            </a:xfrm>
            <a:custGeom>
              <a:avLst/>
              <a:gdLst/>
              <a:ahLst/>
              <a:cxnLst/>
              <a:rect l="l" t="t" r="r" b="b"/>
              <a:pathLst>
                <a:path w="4431173" h="503857">
                  <a:moveTo>
                    <a:pt x="24919" y="0"/>
                  </a:moveTo>
                  <a:lnTo>
                    <a:pt x="4406254" y="0"/>
                  </a:lnTo>
                  <a:cubicBezTo>
                    <a:pt x="4420016" y="0"/>
                    <a:pt x="4431173" y="11157"/>
                    <a:pt x="4431173" y="24919"/>
                  </a:cubicBezTo>
                  <a:lnTo>
                    <a:pt x="4431173" y="478937"/>
                  </a:lnTo>
                  <a:cubicBezTo>
                    <a:pt x="4431173" y="492700"/>
                    <a:pt x="4420016" y="503857"/>
                    <a:pt x="4406254" y="503857"/>
                  </a:cubicBezTo>
                  <a:lnTo>
                    <a:pt x="24919" y="503857"/>
                  </a:lnTo>
                  <a:cubicBezTo>
                    <a:pt x="11157" y="503857"/>
                    <a:pt x="0" y="492700"/>
                    <a:pt x="0" y="478937"/>
                  </a:cubicBezTo>
                  <a:lnTo>
                    <a:pt x="0" y="24919"/>
                  </a:lnTo>
                  <a:cubicBezTo>
                    <a:pt x="0" y="11157"/>
                    <a:pt x="11157" y="0"/>
                    <a:pt x="24919" y="0"/>
                  </a:cubicBezTo>
                  <a:close/>
                </a:path>
              </a:pathLst>
            </a:custGeom>
            <a:solidFill>
              <a:srgbClr val="F5B86F"/>
            </a:solidFill>
          </p:spPr>
        </p:sp>
        <p:sp>
          <p:nvSpPr>
            <p:cNvPr id="15" name="TextBox 8">
              <a:extLst>
                <a:ext uri="{FF2B5EF4-FFF2-40B4-BE49-F238E27FC236}">
                  <a16:creationId xmlns:a16="http://schemas.microsoft.com/office/drawing/2014/main" id="{E034DDEA-8E35-95AF-7E4F-0E043A7F326F}"/>
                </a:ext>
              </a:extLst>
            </p:cNvPr>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18" name="TextBox 5">
            <a:extLst>
              <a:ext uri="{FF2B5EF4-FFF2-40B4-BE49-F238E27FC236}">
                <a16:creationId xmlns:a16="http://schemas.microsoft.com/office/drawing/2014/main" id="{D2891DAA-0B69-349C-C16B-A90EB5A7D24A}"/>
              </a:ext>
            </a:extLst>
          </p:cNvPr>
          <p:cNvSpPr txBox="1"/>
          <p:nvPr/>
        </p:nvSpPr>
        <p:spPr>
          <a:xfrm>
            <a:off x="3526100" y="417884"/>
            <a:ext cx="13521800" cy="1231106"/>
          </a:xfrm>
          <a:prstGeom prst="rect">
            <a:avLst/>
          </a:prstGeom>
        </p:spPr>
        <p:txBody>
          <a:bodyPr wrap="square" lIns="0" tIns="0" rIns="0" bIns="0" rtlCol="0" anchor="t">
            <a:spAutoFit/>
          </a:bodyPr>
          <a:lstStyle/>
          <a:p>
            <a:pPr marL="302260" lvl="1" algn="ctr"/>
            <a:r>
              <a:rPr lang="en-US" sz="4000" b="1">
                <a:latin typeface="Libre Baskerville"/>
              </a:rPr>
              <a:t>S</a:t>
            </a:r>
            <a:r>
              <a:rPr lang="en-US" sz="4000">
                <a:latin typeface="Libre Baskerville"/>
              </a:rPr>
              <a:t>timulating</a:t>
            </a:r>
            <a:r>
              <a:rPr lang="en-US" sz="4000" b="1">
                <a:latin typeface="Libre Baskerville"/>
              </a:rPr>
              <a:t> T</a:t>
            </a:r>
            <a:r>
              <a:rPr lang="en-US" sz="4000">
                <a:latin typeface="Libre Baskerville"/>
              </a:rPr>
              <a:t>raining</a:t>
            </a:r>
            <a:r>
              <a:rPr lang="en-US" sz="4000" b="1">
                <a:latin typeface="Libre Baskerville"/>
              </a:rPr>
              <a:t> </a:t>
            </a:r>
            <a:r>
              <a:rPr lang="en-US" sz="4000">
                <a:latin typeface="Libre Baskerville"/>
              </a:rPr>
              <a:t>and</a:t>
            </a:r>
            <a:r>
              <a:rPr lang="en-US" sz="4000" b="1">
                <a:latin typeface="Libre Baskerville"/>
              </a:rPr>
              <a:t> A</a:t>
            </a:r>
            <a:r>
              <a:rPr lang="en-US" sz="4000">
                <a:latin typeface="Libre Baskerville"/>
              </a:rPr>
              <a:t>ccess</a:t>
            </a:r>
            <a:r>
              <a:rPr lang="en-US" sz="4000" b="1">
                <a:latin typeface="Libre Baskerville"/>
              </a:rPr>
              <a:t> </a:t>
            </a:r>
            <a:r>
              <a:rPr lang="en-US" sz="4000">
                <a:latin typeface="Libre Baskerville"/>
              </a:rPr>
              <a:t>to HIV</a:t>
            </a:r>
            <a:r>
              <a:rPr lang="en-US" sz="4000" b="1">
                <a:latin typeface="Libre Baskerville"/>
              </a:rPr>
              <a:t> R</a:t>
            </a:r>
            <a:r>
              <a:rPr lang="en-US" sz="4000">
                <a:latin typeface="Libre Baskerville"/>
              </a:rPr>
              <a:t>esearch</a:t>
            </a:r>
            <a:r>
              <a:rPr lang="en-US" sz="4000" b="1">
                <a:latin typeface="Libre Baskerville"/>
              </a:rPr>
              <a:t> </a:t>
            </a:r>
            <a:r>
              <a:rPr lang="en-US" sz="4000">
                <a:latin typeface="Libre Baskerville"/>
              </a:rPr>
              <a:t>Experiences - STAR</a:t>
            </a:r>
            <a:endParaRPr lang="en-US" sz="4000"/>
          </a:p>
        </p:txBody>
      </p:sp>
      <p:pic>
        <p:nvPicPr>
          <p:cNvPr id="20" name="Picture 20">
            <a:extLst>
              <a:ext uri="{FF2B5EF4-FFF2-40B4-BE49-F238E27FC236}">
                <a16:creationId xmlns:a16="http://schemas.microsoft.com/office/drawing/2014/main" id="{7C71259F-A86A-D479-DCB4-48C7CECA0956}"/>
              </a:ext>
            </a:extLst>
          </p:cNvPr>
          <p:cNvPicPr>
            <a:picLocks noChangeAspect="1"/>
          </p:cNvPicPr>
          <p:nvPr/>
        </p:nvPicPr>
        <p:blipFill rotWithShape="1">
          <a:blip r:embed="rId7"/>
          <a:srcRect l="5465" r="15698" b="578"/>
          <a:stretch/>
        </p:blipFill>
        <p:spPr>
          <a:xfrm>
            <a:off x="0" y="3311525"/>
            <a:ext cx="2527791" cy="3457595"/>
          </a:xfrm>
          <a:prstGeom prst="rect">
            <a:avLst/>
          </a:prstGeom>
        </p:spPr>
      </p:pic>
      <p:pic>
        <p:nvPicPr>
          <p:cNvPr id="21" name="Picture 21">
            <a:extLst>
              <a:ext uri="{FF2B5EF4-FFF2-40B4-BE49-F238E27FC236}">
                <a16:creationId xmlns:a16="http://schemas.microsoft.com/office/drawing/2014/main" id="{3E1E2BA7-12AE-438E-088A-7BFD1D323324}"/>
              </a:ext>
            </a:extLst>
          </p:cNvPr>
          <p:cNvPicPr>
            <a:picLocks noChangeAspect="1"/>
          </p:cNvPicPr>
          <p:nvPr/>
        </p:nvPicPr>
        <p:blipFill rotWithShape="1">
          <a:blip r:embed="rId8"/>
          <a:srcRect l="13478" r="15982" b="454"/>
          <a:stretch/>
        </p:blipFill>
        <p:spPr>
          <a:xfrm>
            <a:off x="-14025" y="6756400"/>
            <a:ext cx="2524888" cy="3536967"/>
          </a:xfrm>
          <a:prstGeom prst="rect">
            <a:avLst/>
          </a:prstGeom>
        </p:spPr>
      </p:pic>
    </p:spTree>
    <p:extLst>
      <p:ext uri="{BB962C8B-B14F-4D97-AF65-F5344CB8AC3E}">
        <p14:creationId xmlns:p14="http://schemas.microsoft.com/office/powerpoint/2010/main" val="510352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225" y="411682"/>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r">
                <a:lnSpc>
                  <a:spcPts val="2997"/>
                </a:lnSpc>
              </a:pPr>
              <a:endParaRPr/>
            </a:p>
          </p:txBody>
        </p:sp>
      </p:grpSp>
      <p:sp>
        <p:nvSpPr>
          <p:cNvPr id="6" name="TextBox 6"/>
          <p:cNvSpPr txBox="1"/>
          <p:nvPr/>
        </p:nvSpPr>
        <p:spPr>
          <a:xfrm>
            <a:off x="1828800" y="3890414"/>
            <a:ext cx="9834893" cy="2787430"/>
          </a:xfrm>
          <a:prstGeom prst="rect">
            <a:avLst/>
          </a:prstGeom>
        </p:spPr>
        <p:txBody>
          <a:bodyPr wrap="square" lIns="0" tIns="0" rIns="0" bIns="0" rtlCol="0" anchor="t">
            <a:spAutoFit/>
          </a:bodyPr>
          <a:lstStyle/>
          <a:p>
            <a:pPr algn="r">
              <a:lnSpc>
                <a:spcPts val="4373"/>
              </a:lnSpc>
            </a:pPr>
            <a:r>
              <a:rPr lang="en-US" sz="3200">
                <a:solidFill>
                  <a:srgbClr val="000000"/>
                </a:solidFill>
                <a:latin typeface="Libre Baskerville" panose="020B0604020202020204" charset="0"/>
              </a:rPr>
              <a:t>"You have to act as if it were possible to radically transform the world. And you have to do it all the time.“</a:t>
            </a:r>
          </a:p>
          <a:p>
            <a:pPr algn="r">
              <a:lnSpc>
                <a:spcPts val="4373"/>
              </a:lnSpc>
            </a:pPr>
            <a:r>
              <a:rPr lang="en-US" sz="3200">
                <a:solidFill>
                  <a:srgbClr val="000000"/>
                </a:solidFill>
                <a:latin typeface="Libre Baskerville" panose="020B0604020202020204" charset="0"/>
              </a:rPr>
              <a:t> </a:t>
            </a:r>
          </a:p>
          <a:p>
            <a:pPr algn="r">
              <a:lnSpc>
                <a:spcPts val="4373"/>
              </a:lnSpc>
            </a:pPr>
            <a:r>
              <a:rPr lang="en-US" sz="3200">
                <a:solidFill>
                  <a:srgbClr val="000000"/>
                </a:solidFill>
                <a:latin typeface="Libre Baskerville" panose="020B0604020202020204" charset="0"/>
              </a:rPr>
              <a:t>- Angela Davis</a:t>
            </a:r>
          </a:p>
        </p:txBody>
      </p:sp>
      <p:pic>
        <p:nvPicPr>
          <p:cNvPr id="8" name="Graphic 7">
            <a:extLst>
              <a:ext uri="{FF2B5EF4-FFF2-40B4-BE49-F238E27FC236}">
                <a16:creationId xmlns:a16="http://schemas.microsoft.com/office/drawing/2014/main" id="{7EF9D603-D9AC-48D2-BB4B-FCB014AD52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90139" y="19050"/>
            <a:ext cx="5897861" cy="11429895"/>
          </a:xfrm>
          <a:prstGeom prst="rect">
            <a:avLst/>
          </a:prstGeom>
        </p:spPr>
      </p:pic>
    </p:spTree>
    <p:extLst>
      <p:ext uri="{BB962C8B-B14F-4D97-AF65-F5344CB8AC3E}">
        <p14:creationId xmlns:p14="http://schemas.microsoft.com/office/powerpoint/2010/main" val="2454740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9232" y="857250"/>
            <a:ext cx="9968023" cy="8572500"/>
          </a:xfrm>
          <a:prstGeom prst="rect">
            <a:avLst/>
          </a:prstGeom>
        </p:spPr>
      </p:pic>
      <p:sp>
        <p:nvSpPr>
          <p:cNvPr id="6" name="TextBox 6"/>
          <p:cNvSpPr txBox="1"/>
          <p:nvPr/>
        </p:nvSpPr>
        <p:spPr>
          <a:xfrm>
            <a:off x="2762961" y="4059913"/>
            <a:ext cx="5900564" cy="2306409"/>
          </a:xfrm>
          <a:prstGeom prst="rect">
            <a:avLst/>
          </a:prstGeom>
        </p:spPr>
        <p:txBody>
          <a:bodyPr lIns="0" tIns="0" rIns="0" bIns="0" rtlCol="0" anchor="t">
            <a:spAutoFit/>
          </a:bodyPr>
          <a:lstStyle/>
          <a:p>
            <a:pPr algn="ctr">
              <a:lnSpc>
                <a:spcPts val="4553"/>
              </a:lnSpc>
            </a:pPr>
            <a:r>
              <a:rPr lang="en-US" sz="4553" spc="27">
                <a:solidFill>
                  <a:srgbClr val="000000"/>
                </a:solidFill>
                <a:latin typeface="Libre Baskerville"/>
              </a:rPr>
              <a:t>From our time today, what is one thing you want to hold on to?</a:t>
            </a:r>
          </a:p>
        </p:txBody>
      </p:sp>
    </p:spTree>
    <p:extLst>
      <p:ext uri="{BB962C8B-B14F-4D97-AF65-F5344CB8AC3E}">
        <p14:creationId xmlns:p14="http://schemas.microsoft.com/office/powerpoint/2010/main" val="2088526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225" y="411682"/>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5" name="TextBox 5"/>
          <p:cNvSpPr txBox="1"/>
          <p:nvPr/>
        </p:nvSpPr>
        <p:spPr>
          <a:xfrm>
            <a:off x="981085" y="3411588"/>
            <a:ext cx="8832260" cy="4987263"/>
          </a:xfrm>
          <a:prstGeom prst="rect">
            <a:avLst/>
          </a:prstGeom>
        </p:spPr>
        <p:txBody>
          <a:bodyPr wrap="square" lIns="0" tIns="0" rIns="0" bIns="0" rtlCol="0" anchor="t">
            <a:spAutoFit/>
          </a:bodyPr>
          <a:lstStyle/>
          <a:p>
            <a:pPr marL="539115" lvl="1" indent="-269240">
              <a:lnSpc>
                <a:spcPts val="2997"/>
              </a:lnSpc>
              <a:buFont typeface="Arial"/>
              <a:buChar char="•"/>
            </a:pPr>
            <a:r>
              <a:rPr lang="en-US" sz="2450" spc="14">
                <a:solidFill>
                  <a:srgbClr val="000000"/>
                </a:solidFill>
                <a:latin typeface="Libre Baskerville"/>
              </a:rPr>
              <a:t>My amazing co-authors</a:t>
            </a:r>
            <a:endParaRPr lang="en-US" sz="2450">
              <a:solidFill>
                <a:srgbClr val="000000"/>
              </a:solidFill>
              <a:latin typeface="Calibri"/>
              <a:cs typeface="Calibri"/>
            </a:endParaRPr>
          </a:p>
          <a:p>
            <a:pPr marL="539115" lvl="1" indent="-269240">
              <a:lnSpc>
                <a:spcPts val="2997"/>
              </a:lnSpc>
              <a:buFont typeface="Arial"/>
              <a:buChar char="•"/>
            </a:pPr>
            <a:r>
              <a:rPr lang="en-US" sz="2450" spc="14">
                <a:solidFill>
                  <a:srgbClr val="000000"/>
                </a:solidFill>
                <a:latin typeface="Libre Baskerville"/>
              </a:rPr>
              <a:t>Juliet </a:t>
            </a:r>
            <a:r>
              <a:rPr lang="en-US" sz="2450" spc="14" err="1">
                <a:solidFill>
                  <a:srgbClr val="000000"/>
                </a:solidFill>
                <a:latin typeface="Libre Baskerville"/>
              </a:rPr>
              <a:t>Iwelunmor</a:t>
            </a:r>
            <a:r>
              <a:rPr lang="en-US" sz="2450" spc="14">
                <a:solidFill>
                  <a:srgbClr val="000000"/>
                </a:solidFill>
                <a:latin typeface="Libre Baskerville"/>
              </a:rPr>
              <a:t>, PhD</a:t>
            </a:r>
            <a:endParaRPr lang="en-US" sz="2450">
              <a:cs typeface="Calibri"/>
            </a:endParaRPr>
          </a:p>
          <a:p>
            <a:pPr marL="539115" lvl="1" indent="-269240">
              <a:lnSpc>
                <a:spcPts val="2997"/>
              </a:lnSpc>
              <a:buFont typeface="Arial"/>
              <a:buChar char="•"/>
            </a:pPr>
            <a:r>
              <a:rPr lang="en-US" sz="2450" spc="14">
                <a:solidFill>
                  <a:srgbClr val="000000"/>
                </a:solidFill>
                <a:latin typeface="Libre Baskerville"/>
              </a:rPr>
              <a:t>Margarita Alegria, PhD</a:t>
            </a:r>
          </a:p>
          <a:p>
            <a:pPr>
              <a:lnSpc>
                <a:spcPts val="2997"/>
              </a:lnSpc>
            </a:pPr>
            <a:endParaRPr lang="en-US" sz="2499" spc="14">
              <a:solidFill>
                <a:srgbClr val="000000"/>
              </a:solidFill>
              <a:latin typeface="Libre Baskerville"/>
            </a:endParaRPr>
          </a:p>
          <a:p>
            <a:pPr marL="539115" lvl="1" indent="-269240">
              <a:lnSpc>
                <a:spcPts val="2997"/>
              </a:lnSpc>
              <a:buFont typeface="Arial"/>
              <a:buChar char="•"/>
            </a:pPr>
            <a:r>
              <a:rPr lang="en-US" sz="2450" spc="14">
                <a:solidFill>
                  <a:srgbClr val="000000"/>
                </a:solidFill>
                <a:latin typeface="Libre Baskerville"/>
              </a:rPr>
              <a:t>Research staff and students at SLU, MGH, &amp; TAMU</a:t>
            </a:r>
          </a:p>
          <a:p>
            <a:pPr>
              <a:lnSpc>
                <a:spcPts val="2997"/>
              </a:lnSpc>
            </a:pPr>
            <a:endParaRPr lang="en-US" sz="2499" spc="14">
              <a:solidFill>
                <a:srgbClr val="000000"/>
              </a:solidFill>
              <a:latin typeface="Libre Baskerville"/>
            </a:endParaRPr>
          </a:p>
          <a:p>
            <a:pPr marL="539115" lvl="1" indent="-269240">
              <a:lnSpc>
                <a:spcPts val="2997"/>
              </a:lnSpc>
              <a:buFont typeface="Arial"/>
              <a:buChar char="•"/>
            </a:pPr>
            <a:r>
              <a:rPr lang="en-US" sz="2450" spc="12">
                <a:solidFill>
                  <a:srgbClr val="000000"/>
                </a:solidFill>
                <a:latin typeface="Libre Baskerville"/>
              </a:rPr>
              <a:t>The incredible community members who participate in our projects and the amazing community partners who link arms with us</a:t>
            </a:r>
          </a:p>
          <a:p>
            <a:pPr>
              <a:lnSpc>
                <a:spcPts val="2997"/>
              </a:lnSpc>
            </a:pPr>
            <a:endParaRPr lang="en-US" sz="2499" spc="12">
              <a:solidFill>
                <a:srgbClr val="000000"/>
              </a:solidFill>
              <a:latin typeface="Libre Baskerville"/>
            </a:endParaRPr>
          </a:p>
          <a:p>
            <a:pPr marL="539115" lvl="1" indent="-269240">
              <a:lnSpc>
                <a:spcPts val="2997"/>
              </a:lnSpc>
              <a:buFont typeface="Arial"/>
              <a:buChar char="•"/>
            </a:pPr>
            <a:r>
              <a:rPr lang="en-US" sz="2450" spc="12">
                <a:solidFill>
                  <a:srgbClr val="000000"/>
                </a:solidFill>
                <a:latin typeface="Libre Baskerville"/>
              </a:rPr>
              <a:t>Funders</a:t>
            </a:r>
          </a:p>
          <a:p>
            <a:pPr marL="1078865" lvl="2" indent="-359410">
              <a:lnSpc>
                <a:spcPts val="2997"/>
              </a:lnSpc>
              <a:buFont typeface="Arial"/>
              <a:buChar char="⚬"/>
            </a:pPr>
            <a:r>
              <a:rPr lang="en-US" sz="2450" spc="12">
                <a:solidFill>
                  <a:srgbClr val="000000"/>
                </a:solidFill>
                <a:latin typeface="Libre Baskerville"/>
              </a:rPr>
              <a:t>NIAID R25AI170379</a:t>
            </a:r>
          </a:p>
          <a:p>
            <a:pPr marL="1078865" lvl="2" indent="-359410">
              <a:lnSpc>
                <a:spcPts val="2997"/>
              </a:lnSpc>
              <a:buFont typeface="Arial"/>
              <a:buChar char="⚬"/>
            </a:pPr>
            <a:r>
              <a:rPr lang="en-US" sz="2450" spc="14">
                <a:solidFill>
                  <a:srgbClr val="000000"/>
                </a:solidFill>
                <a:latin typeface="Libre Baskerville"/>
              </a:rPr>
              <a:t>Robert Wood Johnson Foundation</a:t>
            </a:r>
          </a:p>
        </p:txBody>
      </p:sp>
      <p:grpSp>
        <p:nvGrpSpPr>
          <p:cNvPr id="6" name="Group 6"/>
          <p:cNvGrpSpPr/>
          <p:nvPr/>
        </p:nvGrpSpPr>
        <p:grpSpPr>
          <a:xfrm>
            <a:off x="1221714" y="243505"/>
            <a:ext cx="15844572" cy="1801644"/>
            <a:chOff x="0" y="0"/>
            <a:chExt cx="4431173" cy="503857"/>
          </a:xfrm>
        </p:grpSpPr>
        <p:sp>
          <p:nvSpPr>
            <p:cNvPr id="7" name="Freeform 7"/>
            <p:cNvSpPr/>
            <p:nvPr/>
          </p:nvSpPr>
          <p:spPr>
            <a:xfrm>
              <a:off x="0" y="0"/>
              <a:ext cx="4431173" cy="503857"/>
            </a:xfrm>
            <a:custGeom>
              <a:avLst/>
              <a:gdLst/>
              <a:ahLst/>
              <a:cxnLst/>
              <a:rect l="l" t="t" r="r" b="b"/>
              <a:pathLst>
                <a:path w="4431173" h="503857">
                  <a:moveTo>
                    <a:pt x="24919" y="0"/>
                  </a:moveTo>
                  <a:lnTo>
                    <a:pt x="4406254" y="0"/>
                  </a:lnTo>
                  <a:cubicBezTo>
                    <a:pt x="4420016" y="0"/>
                    <a:pt x="4431173" y="11157"/>
                    <a:pt x="4431173" y="24919"/>
                  </a:cubicBezTo>
                  <a:lnTo>
                    <a:pt x="4431173" y="478937"/>
                  </a:lnTo>
                  <a:cubicBezTo>
                    <a:pt x="4431173" y="492700"/>
                    <a:pt x="4420016" y="503857"/>
                    <a:pt x="4406254" y="503857"/>
                  </a:cubicBezTo>
                  <a:lnTo>
                    <a:pt x="24919" y="503857"/>
                  </a:lnTo>
                  <a:cubicBezTo>
                    <a:pt x="11157" y="503857"/>
                    <a:pt x="0" y="492700"/>
                    <a:pt x="0" y="478937"/>
                  </a:cubicBezTo>
                  <a:lnTo>
                    <a:pt x="0" y="24919"/>
                  </a:lnTo>
                  <a:cubicBezTo>
                    <a:pt x="0" y="11157"/>
                    <a:pt x="11157" y="0"/>
                    <a:pt x="24919" y="0"/>
                  </a:cubicBezTo>
                  <a:close/>
                </a:path>
              </a:pathLst>
            </a:custGeom>
            <a:solidFill>
              <a:srgbClr val="F5B86F"/>
            </a:solidFill>
          </p:spPr>
        </p:sp>
        <p:sp>
          <p:nvSpPr>
            <p:cNvPr id="8" name="TextBox 8"/>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9" name="TextBox 9"/>
          <p:cNvSpPr txBox="1"/>
          <p:nvPr/>
        </p:nvSpPr>
        <p:spPr>
          <a:xfrm>
            <a:off x="4108194" y="687146"/>
            <a:ext cx="10071612" cy="914363"/>
          </a:xfrm>
          <a:prstGeom prst="rect">
            <a:avLst/>
          </a:prstGeom>
        </p:spPr>
        <p:txBody>
          <a:bodyPr lIns="0" tIns="0" rIns="0" bIns="0" rtlCol="0" anchor="t">
            <a:spAutoFit/>
          </a:bodyPr>
          <a:lstStyle/>
          <a:p>
            <a:pPr algn="ctr">
              <a:lnSpc>
                <a:spcPts val="7204"/>
              </a:lnSpc>
            </a:pPr>
            <a:r>
              <a:rPr lang="en-US" sz="6003" spc="88">
                <a:solidFill>
                  <a:srgbClr val="000000"/>
                </a:solidFill>
                <a:latin typeface="Libre Baskerville Bold"/>
              </a:rPr>
              <a:t>Acknowledgments!</a:t>
            </a:r>
          </a:p>
        </p:txBody>
      </p:sp>
      <p:sp>
        <p:nvSpPr>
          <p:cNvPr id="10" name="TextBox 10"/>
          <p:cNvSpPr txBox="1"/>
          <p:nvPr/>
        </p:nvSpPr>
        <p:spPr>
          <a:xfrm>
            <a:off x="9432346" y="6133130"/>
            <a:ext cx="7869944" cy="1987724"/>
          </a:xfrm>
          <a:prstGeom prst="rect">
            <a:avLst/>
          </a:prstGeom>
        </p:spPr>
        <p:txBody>
          <a:bodyPr lIns="0" tIns="0" rIns="0" bIns="0" rtlCol="0" anchor="t">
            <a:spAutoFit/>
          </a:bodyPr>
          <a:lstStyle/>
          <a:p>
            <a:pPr algn="ctr">
              <a:lnSpc>
                <a:spcPts val="3120"/>
              </a:lnSpc>
            </a:pPr>
            <a:endParaRPr/>
          </a:p>
          <a:p>
            <a:pPr algn="ctr">
              <a:lnSpc>
                <a:spcPts val="3120"/>
              </a:lnSpc>
            </a:pPr>
            <a:r>
              <a:rPr lang="en-US" sz="2600" u="sng" spc="-103">
                <a:solidFill>
                  <a:srgbClr val="0000FF"/>
                </a:solidFill>
                <a:latin typeface="Libre Baskerville"/>
                <a:hlinkClick r:id="rId2" tooltip="http://www.changelabtexas.com/"/>
              </a:rPr>
              <a:t>www.changelabtexas.com</a:t>
            </a:r>
            <a:endParaRPr lang="en-US" sz="2600" u="sng" spc="-103">
              <a:solidFill>
                <a:srgbClr val="0000FF"/>
              </a:solidFill>
              <a:latin typeface="Libre Baskerville"/>
              <a:hlinkClick r:id="rId2"/>
            </a:endParaRPr>
          </a:p>
          <a:p>
            <a:pPr algn="ctr">
              <a:lnSpc>
                <a:spcPts val="3120"/>
              </a:lnSpc>
            </a:pPr>
            <a:endParaRPr lang="en-US" sz="2600" spc="-101">
              <a:solidFill>
                <a:srgbClr val="000000"/>
              </a:solidFill>
              <a:latin typeface="Libre Baskerville"/>
            </a:endParaRPr>
          </a:p>
          <a:p>
            <a:pPr algn="ctr">
              <a:lnSpc>
                <a:spcPts val="3120"/>
              </a:lnSpc>
            </a:pPr>
            <a:r>
              <a:rPr lang="en-US" sz="2600" spc="-101">
                <a:solidFill>
                  <a:srgbClr val="000000"/>
                </a:solidFill>
                <a:latin typeface="Libre Baskerville"/>
              </a:rPr>
              <a:t>Twitter: @Idia_T</a:t>
            </a:r>
            <a:endParaRPr lang="en-US"/>
          </a:p>
          <a:p>
            <a:pPr algn="ctr">
              <a:lnSpc>
                <a:spcPts val="3120"/>
              </a:lnSpc>
            </a:pPr>
            <a:r>
              <a:rPr lang="en-US" sz="2600" spc="-103">
                <a:solidFill>
                  <a:srgbClr val="000000"/>
                </a:solidFill>
                <a:latin typeface="Libre Baskerville"/>
              </a:rPr>
              <a:t>@changelabtexas</a:t>
            </a:r>
          </a:p>
        </p:txBody>
      </p:sp>
      <p:sp>
        <p:nvSpPr>
          <p:cNvPr id="11" name="TextBox 11"/>
          <p:cNvSpPr txBox="1"/>
          <p:nvPr/>
        </p:nvSpPr>
        <p:spPr>
          <a:xfrm>
            <a:off x="9289143" y="3286739"/>
            <a:ext cx="8446636" cy="2247677"/>
          </a:xfrm>
          <a:prstGeom prst="rect">
            <a:avLst/>
          </a:prstGeom>
        </p:spPr>
        <p:txBody>
          <a:bodyPr lIns="0" tIns="0" rIns="0" bIns="0" rtlCol="0" anchor="t">
            <a:spAutoFit/>
          </a:bodyPr>
          <a:lstStyle/>
          <a:p>
            <a:pPr algn="ctr">
              <a:lnSpc>
                <a:spcPts val="8879"/>
              </a:lnSpc>
            </a:pPr>
            <a:r>
              <a:rPr lang="en-US" sz="7399" spc="103">
                <a:solidFill>
                  <a:srgbClr val="000000"/>
                </a:solidFill>
                <a:latin typeface="Libre Baskerville Bold"/>
              </a:rPr>
              <a:t>Thank</a:t>
            </a:r>
          </a:p>
          <a:p>
            <a:pPr algn="ctr">
              <a:lnSpc>
                <a:spcPts val="8879"/>
              </a:lnSpc>
            </a:pPr>
            <a:r>
              <a:rPr lang="en-US" sz="7399" spc="109">
                <a:solidFill>
                  <a:srgbClr val="000000"/>
                </a:solidFill>
                <a:latin typeface="Libre Baskerville Bold"/>
              </a:rPr>
              <a:t> you!</a:t>
            </a:r>
          </a:p>
        </p:txBody>
      </p:sp>
    </p:spTree>
    <p:extLst>
      <p:ext uri="{BB962C8B-B14F-4D97-AF65-F5344CB8AC3E}">
        <p14:creationId xmlns:p14="http://schemas.microsoft.com/office/powerpoint/2010/main" val="1832690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225" y="411682"/>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0"/>
              <a:ext cx="812800" cy="812800"/>
            </a:xfrm>
            <a:prstGeom prst="rect">
              <a:avLst/>
            </a:prstGeom>
          </p:spPr>
          <p:txBody>
            <a:bodyPr lIns="50800" tIns="50800" rIns="50800" bIns="50800" rtlCol="0" anchor="ctr"/>
            <a:lstStyle/>
            <a:p>
              <a:pPr marL="0" lvl="1" indent="0" algn="l">
                <a:lnSpc>
                  <a:spcPts val="2038"/>
                </a:lnSpc>
                <a:spcBef>
                  <a:spcPct val="0"/>
                </a:spcBef>
              </a:pPr>
              <a:endParaRPr/>
            </a:p>
          </p:txBody>
        </p:sp>
      </p:grpSp>
      <p:sp>
        <p:nvSpPr>
          <p:cNvPr id="5" name="TextBox 5"/>
          <p:cNvSpPr txBox="1"/>
          <p:nvPr/>
        </p:nvSpPr>
        <p:spPr>
          <a:xfrm>
            <a:off x="1028700" y="5608589"/>
            <a:ext cx="16037586" cy="428560"/>
          </a:xfrm>
          <a:prstGeom prst="rect">
            <a:avLst/>
          </a:prstGeom>
        </p:spPr>
        <p:txBody>
          <a:bodyPr lIns="0" tIns="0" rIns="0" bIns="0" rtlCol="0" anchor="t">
            <a:spAutoFit/>
          </a:bodyPr>
          <a:lstStyle/>
          <a:p>
            <a:pPr>
              <a:lnSpc>
                <a:spcPts val="1798"/>
              </a:lnSpc>
            </a:pPr>
            <a:r>
              <a:rPr lang="en-US" sz="1500" spc="8">
                <a:solidFill>
                  <a:srgbClr val="000000"/>
                </a:solidFill>
                <a:latin typeface="Libre Baskerville"/>
              </a:rPr>
              <a:t>Buchanan, N. T., &amp; Wiklund, L. O. (2021). Intersectionality research in psychological science: Resisting the tendency to disconnect, dilute, and depoliticize. </a:t>
            </a:r>
            <a:r>
              <a:rPr lang="en-US" sz="1500" spc="8">
                <a:solidFill>
                  <a:srgbClr val="000000"/>
                </a:solidFill>
                <a:latin typeface="Libre Baskerville Italics"/>
              </a:rPr>
              <a:t>Research on Child and Adolescent Psychopathology, 49</a:t>
            </a:r>
            <a:r>
              <a:rPr lang="en-US" sz="1500" spc="8">
                <a:solidFill>
                  <a:srgbClr val="000000"/>
                </a:solidFill>
                <a:latin typeface="Libre Baskerville"/>
              </a:rPr>
              <a:t>(1), 25–31. https://doi.org/10.1007/s10802-020-00748-y</a:t>
            </a:r>
          </a:p>
        </p:txBody>
      </p:sp>
      <p:grpSp>
        <p:nvGrpSpPr>
          <p:cNvPr id="6" name="Group 6"/>
          <p:cNvGrpSpPr/>
          <p:nvPr/>
        </p:nvGrpSpPr>
        <p:grpSpPr>
          <a:xfrm>
            <a:off x="1221714" y="243505"/>
            <a:ext cx="15844572" cy="1801644"/>
            <a:chOff x="0" y="0"/>
            <a:chExt cx="4431173" cy="503857"/>
          </a:xfrm>
        </p:grpSpPr>
        <p:sp>
          <p:nvSpPr>
            <p:cNvPr id="7" name="Freeform 7"/>
            <p:cNvSpPr/>
            <p:nvPr/>
          </p:nvSpPr>
          <p:spPr>
            <a:xfrm>
              <a:off x="0" y="0"/>
              <a:ext cx="4431173" cy="503857"/>
            </a:xfrm>
            <a:custGeom>
              <a:avLst/>
              <a:gdLst/>
              <a:ahLst/>
              <a:cxnLst/>
              <a:rect l="l" t="t" r="r" b="b"/>
              <a:pathLst>
                <a:path w="4431173" h="503857">
                  <a:moveTo>
                    <a:pt x="24919" y="0"/>
                  </a:moveTo>
                  <a:lnTo>
                    <a:pt x="4406254" y="0"/>
                  </a:lnTo>
                  <a:cubicBezTo>
                    <a:pt x="4420016" y="0"/>
                    <a:pt x="4431173" y="11157"/>
                    <a:pt x="4431173" y="24919"/>
                  </a:cubicBezTo>
                  <a:lnTo>
                    <a:pt x="4431173" y="478937"/>
                  </a:lnTo>
                  <a:cubicBezTo>
                    <a:pt x="4431173" y="492700"/>
                    <a:pt x="4420016" y="503857"/>
                    <a:pt x="4406254" y="503857"/>
                  </a:cubicBezTo>
                  <a:lnTo>
                    <a:pt x="24919" y="503857"/>
                  </a:lnTo>
                  <a:cubicBezTo>
                    <a:pt x="11157" y="503857"/>
                    <a:pt x="0" y="492700"/>
                    <a:pt x="0" y="478937"/>
                  </a:cubicBezTo>
                  <a:lnTo>
                    <a:pt x="0" y="24919"/>
                  </a:lnTo>
                  <a:cubicBezTo>
                    <a:pt x="0" y="11157"/>
                    <a:pt x="11157" y="0"/>
                    <a:pt x="24919" y="0"/>
                  </a:cubicBezTo>
                  <a:close/>
                </a:path>
              </a:pathLst>
            </a:custGeom>
            <a:solidFill>
              <a:srgbClr val="F5B86F"/>
            </a:solidFill>
          </p:spPr>
        </p:sp>
        <p:sp>
          <p:nvSpPr>
            <p:cNvPr id="8" name="TextBox 8"/>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9" name="TextBox 9"/>
          <p:cNvSpPr txBox="1"/>
          <p:nvPr/>
        </p:nvSpPr>
        <p:spPr>
          <a:xfrm>
            <a:off x="4108194" y="687146"/>
            <a:ext cx="10071612" cy="914363"/>
          </a:xfrm>
          <a:prstGeom prst="rect">
            <a:avLst/>
          </a:prstGeom>
        </p:spPr>
        <p:txBody>
          <a:bodyPr lIns="0" tIns="0" rIns="0" bIns="0" rtlCol="0" anchor="t">
            <a:spAutoFit/>
          </a:bodyPr>
          <a:lstStyle/>
          <a:p>
            <a:pPr algn="ctr">
              <a:lnSpc>
                <a:spcPts val="7204"/>
              </a:lnSpc>
            </a:pPr>
            <a:r>
              <a:rPr lang="en-US" sz="6003" spc="88">
                <a:solidFill>
                  <a:srgbClr val="000000"/>
                </a:solidFill>
                <a:latin typeface="Libre Baskerville Bold"/>
              </a:rPr>
              <a:t>References</a:t>
            </a:r>
          </a:p>
        </p:txBody>
      </p:sp>
      <p:sp>
        <p:nvSpPr>
          <p:cNvPr id="10" name="TextBox 10"/>
          <p:cNvSpPr txBox="1"/>
          <p:nvPr/>
        </p:nvSpPr>
        <p:spPr>
          <a:xfrm>
            <a:off x="1028700" y="7064719"/>
            <a:ext cx="1603758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Chávez, V., Duran, B., Baker, Q. E., Avila, M. M., &amp; Wallerstein, N. (2008). The dance of race and privilege in CBPR. In M. Minkler &amp; N. Wallerstein (Eds.), </a:t>
            </a:r>
            <a:r>
              <a:rPr lang="en-US" sz="1500" spc="8">
                <a:solidFill>
                  <a:srgbClr val="000000"/>
                </a:solidFill>
                <a:latin typeface="Libre Baskerville Italics"/>
              </a:rPr>
              <a:t>Community based participatory research for health</a:t>
            </a:r>
            <a:r>
              <a:rPr lang="en-US" sz="1500" spc="8">
                <a:solidFill>
                  <a:srgbClr val="000000"/>
                </a:solidFill>
                <a:latin typeface="Libre Baskerville"/>
              </a:rPr>
              <a:t> (2nd ed., pp. 91–105). Jossey-Bass.</a:t>
            </a:r>
          </a:p>
        </p:txBody>
      </p:sp>
      <p:sp>
        <p:nvSpPr>
          <p:cNvPr id="11" name="TextBox 11"/>
          <p:cNvSpPr txBox="1"/>
          <p:nvPr/>
        </p:nvSpPr>
        <p:spPr>
          <a:xfrm>
            <a:off x="1028700" y="4880524"/>
            <a:ext cx="1603758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Buchanan, N. T., Perez, M., Prinstein, M. J., &amp; Thurston, I. B. (2021). Diversity Accountability Index for Journals (DAI-J): Increasing awareness and establishing accountability across psychology journals. </a:t>
            </a:r>
            <a:r>
              <a:rPr lang="en-US" sz="1500" spc="8">
                <a:solidFill>
                  <a:srgbClr val="000000"/>
                </a:solidFill>
                <a:latin typeface="Libre Baskerville Italics"/>
              </a:rPr>
              <a:t>PsyArXiv</a:t>
            </a:r>
            <a:r>
              <a:rPr lang="en-US" sz="1500" spc="8">
                <a:solidFill>
                  <a:srgbClr val="000000"/>
                </a:solidFill>
                <a:latin typeface="Libre Baskerville"/>
              </a:rPr>
              <a:t>. https://psyarxiv.com/zp9em</a:t>
            </a:r>
          </a:p>
        </p:txBody>
      </p:sp>
      <p:sp>
        <p:nvSpPr>
          <p:cNvPr id="12" name="TextBox 12"/>
          <p:cNvSpPr txBox="1"/>
          <p:nvPr/>
        </p:nvSpPr>
        <p:spPr>
          <a:xfrm>
            <a:off x="1028700" y="2477365"/>
            <a:ext cx="1603758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American Psychological Association. (2021, December). </a:t>
            </a:r>
            <a:r>
              <a:rPr lang="en-US" sz="1500" spc="8">
                <a:solidFill>
                  <a:srgbClr val="000000"/>
                </a:solidFill>
                <a:latin typeface="Libre Baskerville Italics"/>
              </a:rPr>
              <a:t>Equity, diversity, and inclusion toolkit for journal editors</a:t>
            </a:r>
            <a:r>
              <a:rPr lang="en-US" sz="1500" spc="8">
                <a:solidFill>
                  <a:srgbClr val="000000"/>
                </a:solidFill>
                <a:latin typeface="Libre Baskerville"/>
              </a:rPr>
              <a:t>. https://www.apa.org/pubs/authors/equity-diversity-inclusin-toolkit-journal-editors.pdf</a:t>
            </a:r>
          </a:p>
        </p:txBody>
      </p:sp>
      <p:sp>
        <p:nvSpPr>
          <p:cNvPr id="13" name="TextBox 13"/>
          <p:cNvSpPr txBox="1"/>
          <p:nvPr/>
        </p:nvSpPr>
        <p:spPr>
          <a:xfrm>
            <a:off x="1028700" y="6336654"/>
            <a:ext cx="1603758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Carter-Sowell, A. R., Vaid, J., Stanley, C. A., Petitt, B., &amp; Battle, J. S. (2019). ADVANCE scholar program: Enhancing minoritized scholars’ professional visibility. </a:t>
            </a:r>
            <a:r>
              <a:rPr lang="en-US" sz="1500" spc="8">
                <a:solidFill>
                  <a:srgbClr val="000000"/>
                </a:solidFill>
                <a:latin typeface="Libre Baskerville Italics"/>
              </a:rPr>
              <a:t>Equality, Diversity and Inclusion, 38</a:t>
            </a:r>
            <a:r>
              <a:rPr lang="en-US" sz="1500" spc="8">
                <a:solidFill>
                  <a:srgbClr val="000000"/>
                </a:solidFill>
                <a:latin typeface="Libre Baskerville"/>
              </a:rPr>
              <a:t>(3), 305–327. https://doi.org/10.1108/EDI-03-2018-0059</a:t>
            </a:r>
          </a:p>
        </p:txBody>
      </p:sp>
      <p:sp>
        <p:nvSpPr>
          <p:cNvPr id="14" name="TextBox 14"/>
          <p:cNvSpPr txBox="1"/>
          <p:nvPr/>
        </p:nvSpPr>
        <p:spPr>
          <a:xfrm>
            <a:off x="1028700" y="4152458"/>
            <a:ext cx="1603758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Bowleg, L. (2021). "The master's tools will never dismantle the master's house": Ten critical lessons for Black and other health equity researchers of color. </a:t>
            </a:r>
            <a:r>
              <a:rPr lang="en-US" sz="1500" spc="8">
                <a:solidFill>
                  <a:srgbClr val="000000"/>
                </a:solidFill>
                <a:latin typeface="Libre Baskerville Italics"/>
              </a:rPr>
              <a:t>Health Education &amp; Behavior, 48</a:t>
            </a:r>
            <a:r>
              <a:rPr lang="en-US" sz="1500" spc="8">
                <a:solidFill>
                  <a:srgbClr val="000000"/>
                </a:solidFill>
                <a:latin typeface="Libre Baskerville"/>
              </a:rPr>
              <a:t>(3), 237–249. https://doi.org/10.1177/10901981211007402</a:t>
            </a:r>
          </a:p>
        </p:txBody>
      </p:sp>
      <p:sp>
        <p:nvSpPr>
          <p:cNvPr id="15" name="TextBox 15"/>
          <p:cNvSpPr txBox="1"/>
          <p:nvPr/>
        </p:nvSpPr>
        <p:spPr>
          <a:xfrm>
            <a:off x="1028700" y="3205430"/>
            <a:ext cx="16037586" cy="647523"/>
          </a:xfrm>
          <a:prstGeom prst="rect">
            <a:avLst/>
          </a:prstGeom>
        </p:spPr>
        <p:txBody>
          <a:bodyPr lIns="0" tIns="0" rIns="0" bIns="0" rtlCol="0" anchor="t">
            <a:spAutoFit/>
          </a:bodyPr>
          <a:lstStyle/>
          <a:p>
            <a:pPr>
              <a:lnSpc>
                <a:spcPts val="1798"/>
              </a:lnSpc>
              <a:spcBef>
                <a:spcPct val="0"/>
              </a:spcBef>
            </a:pPr>
            <a:r>
              <a:rPr lang="en-US" sz="1500" spc="8" err="1">
                <a:solidFill>
                  <a:srgbClr val="000000"/>
                </a:solidFill>
                <a:latin typeface="Libre Baskerville"/>
              </a:rPr>
              <a:t>Bañales</a:t>
            </a:r>
            <a:r>
              <a:rPr lang="en-US" sz="1500" spc="8">
                <a:solidFill>
                  <a:srgbClr val="000000"/>
                </a:solidFill>
                <a:latin typeface="Libre Baskerville"/>
              </a:rPr>
              <a:t>, J., </a:t>
            </a:r>
            <a:r>
              <a:rPr lang="en-US" sz="1500" spc="8" err="1">
                <a:solidFill>
                  <a:srgbClr val="000000"/>
                </a:solidFill>
                <a:latin typeface="Libre Baskerville"/>
              </a:rPr>
              <a:t>Pinetta</a:t>
            </a:r>
            <a:r>
              <a:rPr lang="en-US" sz="1500" spc="8">
                <a:solidFill>
                  <a:srgbClr val="000000"/>
                </a:solidFill>
                <a:latin typeface="Libre Baskerville"/>
              </a:rPr>
              <a:t>, B. J., Singh, S., Rodriguez, A. J., Aldana, A., Gutierrez, F. J. (2023). Centering youth voice in developmental science: A research roadmap for partnerships with Latinx youth. In D. P. Witherspoon &amp; G. L. Stein (Eds.), </a:t>
            </a:r>
            <a:r>
              <a:rPr lang="en-US" sz="1500" spc="8">
                <a:solidFill>
                  <a:srgbClr val="000000"/>
                </a:solidFill>
                <a:latin typeface="Libre Baskerville Italics"/>
              </a:rPr>
              <a:t>Diversity and developmental science </a:t>
            </a:r>
            <a:r>
              <a:rPr lang="en-US" sz="1500" spc="8">
                <a:solidFill>
                  <a:srgbClr val="000000"/>
                </a:solidFill>
                <a:latin typeface="Libre Baskerville"/>
              </a:rPr>
              <a:t>(pp. 197-221). Springer, Cham. https://doi.org/10.1007/978-3-031-23163-6_9</a:t>
            </a:r>
          </a:p>
        </p:txBody>
      </p:sp>
      <p:sp>
        <p:nvSpPr>
          <p:cNvPr id="16" name="TextBox 16"/>
          <p:cNvSpPr txBox="1"/>
          <p:nvPr/>
        </p:nvSpPr>
        <p:spPr>
          <a:xfrm>
            <a:off x="1028700" y="8739813"/>
            <a:ext cx="1603758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Flanagin, A., Frey, T., Christiansen, S. L., &amp; Bauchner, H. (2021). The reporting of race and ethnicity in medical and science journals: Comments invited. </a:t>
            </a:r>
            <a:r>
              <a:rPr lang="en-US" sz="1500" spc="8">
                <a:solidFill>
                  <a:srgbClr val="000000"/>
                </a:solidFill>
                <a:latin typeface="Libre Baskerville Italics"/>
              </a:rPr>
              <a:t>Journal of the American Medical Association, 32</a:t>
            </a:r>
            <a:r>
              <a:rPr lang="en-US" sz="1500" spc="8">
                <a:solidFill>
                  <a:srgbClr val="000000"/>
                </a:solidFill>
                <a:latin typeface="Libre Baskerville"/>
              </a:rPr>
              <a:t>5(11), 1049–1052. https://doi.org/10.1001/jama.2021.2104</a:t>
            </a:r>
          </a:p>
        </p:txBody>
      </p:sp>
      <p:sp>
        <p:nvSpPr>
          <p:cNvPr id="17" name="TextBox 17"/>
          <p:cNvSpPr txBox="1"/>
          <p:nvPr/>
        </p:nvSpPr>
        <p:spPr>
          <a:xfrm>
            <a:off x="1028700" y="7792784"/>
            <a:ext cx="16230600" cy="647523"/>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Evans, K. N., Martinez, O., King, H., Van den berg, J. J., Fields, E. L., Lanier, Y., Hussen, S. A., Malavé-Rivera, S. M., Duncan, D. T., Gaul, Z., &amp; Buchacz, K. (2023). Utilizing community based participatory research methods in Black/African American and Hispanic/Latinx communities in the US: The CDC minority HIV research initiative (MARI-Round 4). </a:t>
            </a:r>
            <a:r>
              <a:rPr lang="en-US" sz="1500" spc="8">
                <a:solidFill>
                  <a:srgbClr val="000000"/>
                </a:solidFill>
                <a:latin typeface="Libre Baskerville Italics"/>
              </a:rPr>
              <a:t>Journal of Community Health</a:t>
            </a:r>
            <a:r>
              <a:rPr lang="en-US" sz="1500" spc="8">
                <a:solidFill>
                  <a:srgbClr val="000000"/>
                </a:solidFill>
                <a:latin typeface="Libre Baskerville"/>
              </a:rPr>
              <a:t>, 1–13. Advance online publication. https://doi.org/10.1007/s10900-023-01209-5</a:t>
            </a:r>
          </a:p>
        </p:txBody>
      </p:sp>
    </p:spTree>
    <p:extLst>
      <p:ext uri="{BB962C8B-B14F-4D97-AF65-F5344CB8AC3E}">
        <p14:creationId xmlns:p14="http://schemas.microsoft.com/office/powerpoint/2010/main" val="3581947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225" y="411682"/>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0"/>
              <a:ext cx="812800" cy="812800"/>
            </a:xfrm>
            <a:prstGeom prst="rect">
              <a:avLst/>
            </a:prstGeom>
          </p:spPr>
          <p:txBody>
            <a:bodyPr lIns="50800" tIns="50800" rIns="50800" bIns="50800" rtlCol="0" anchor="ctr"/>
            <a:lstStyle/>
            <a:p>
              <a:pPr marL="0" lvl="1" indent="0" algn="l">
                <a:lnSpc>
                  <a:spcPts val="2038"/>
                </a:lnSpc>
                <a:spcBef>
                  <a:spcPct val="0"/>
                </a:spcBef>
              </a:pPr>
              <a:endParaRPr/>
            </a:p>
          </p:txBody>
        </p:sp>
      </p:grpSp>
      <p:grpSp>
        <p:nvGrpSpPr>
          <p:cNvPr id="5" name="Group 5"/>
          <p:cNvGrpSpPr/>
          <p:nvPr/>
        </p:nvGrpSpPr>
        <p:grpSpPr>
          <a:xfrm>
            <a:off x="1221714" y="243505"/>
            <a:ext cx="15844572" cy="1801644"/>
            <a:chOff x="0" y="0"/>
            <a:chExt cx="4431173" cy="503857"/>
          </a:xfrm>
        </p:grpSpPr>
        <p:sp>
          <p:nvSpPr>
            <p:cNvPr id="6" name="Freeform 6"/>
            <p:cNvSpPr/>
            <p:nvPr/>
          </p:nvSpPr>
          <p:spPr>
            <a:xfrm>
              <a:off x="0" y="0"/>
              <a:ext cx="4431173" cy="503857"/>
            </a:xfrm>
            <a:custGeom>
              <a:avLst/>
              <a:gdLst/>
              <a:ahLst/>
              <a:cxnLst/>
              <a:rect l="l" t="t" r="r" b="b"/>
              <a:pathLst>
                <a:path w="4431173" h="503857">
                  <a:moveTo>
                    <a:pt x="24919" y="0"/>
                  </a:moveTo>
                  <a:lnTo>
                    <a:pt x="4406254" y="0"/>
                  </a:lnTo>
                  <a:cubicBezTo>
                    <a:pt x="4420016" y="0"/>
                    <a:pt x="4431173" y="11157"/>
                    <a:pt x="4431173" y="24919"/>
                  </a:cubicBezTo>
                  <a:lnTo>
                    <a:pt x="4431173" y="478937"/>
                  </a:lnTo>
                  <a:cubicBezTo>
                    <a:pt x="4431173" y="492700"/>
                    <a:pt x="4420016" y="503857"/>
                    <a:pt x="4406254" y="503857"/>
                  </a:cubicBezTo>
                  <a:lnTo>
                    <a:pt x="24919" y="503857"/>
                  </a:lnTo>
                  <a:cubicBezTo>
                    <a:pt x="11157" y="503857"/>
                    <a:pt x="0" y="492700"/>
                    <a:pt x="0" y="478937"/>
                  </a:cubicBezTo>
                  <a:lnTo>
                    <a:pt x="0" y="24919"/>
                  </a:lnTo>
                  <a:cubicBezTo>
                    <a:pt x="0" y="11157"/>
                    <a:pt x="11157" y="0"/>
                    <a:pt x="24919" y="0"/>
                  </a:cubicBezTo>
                  <a:close/>
                </a:path>
              </a:pathLst>
            </a:custGeom>
            <a:solidFill>
              <a:srgbClr val="F5B86F"/>
            </a:solidFill>
          </p:spPr>
        </p:sp>
        <p:sp>
          <p:nvSpPr>
            <p:cNvPr id="7" name="TextBox 7"/>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8" name="TextBox 8"/>
          <p:cNvSpPr txBox="1"/>
          <p:nvPr/>
        </p:nvSpPr>
        <p:spPr>
          <a:xfrm>
            <a:off x="4108194" y="687146"/>
            <a:ext cx="10071612" cy="914363"/>
          </a:xfrm>
          <a:prstGeom prst="rect">
            <a:avLst/>
          </a:prstGeom>
        </p:spPr>
        <p:txBody>
          <a:bodyPr lIns="0" tIns="0" rIns="0" bIns="0" rtlCol="0" anchor="t">
            <a:spAutoFit/>
          </a:bodyPr>
          <a:lstStyle/>
          <a:p>
            <a:pPr algn="ctr">
              <a:lnSpc>
                <a:spcPts val="7204"/>
              </a:lnSpc>
            </a:pPr>
            <a:r>
              <a:rPr lang="en-US" sz="6003" spc="88">
                <a:solidFill>
                  <a:srgbClr val="000000"/>
                </a:solidFill>
                <a:latin typeface="Libre Baskerville Bold"/>
              </a:rPr>
              <a:t>References</a:t>
            </a:r>
          </a:p>
        </p:txBody>
      </p:sp>
      <p:sp>
        <p:nvSpPr>
          <p:cNvPr id="9" name="TextBox 9"/>
          <p:cNvSpPr txBox="1"/>
          <p:nvPr/>
        </p:nvSpPr>
        <p:spPr>
          <a:xfrm>
            <a:off x="876884" y="5798572"/>
            <a:ext cx="16189402"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Roberts, S. O., Bareket-Shavit, C., Dollins, F. A., Goldie, P. D., &amp; Mortenson, E. (2020). Racial inequality in psychological research: Trends of the past and recommendations for the future. </a:t>
            </a:r>
            <a:r>
              <a:rPr lang="en-US" sz="1500" spc="8">
                <a:solidFill>
                  <a:srgbClr val="000000"/>
                </a:solidFill>
                <a:latin typeface="Libre Baskerville Italics"/>
              </a:rPr>
              <a:t>Perspectives on Psychological Science, 15</a:t>
            </a:r>
            <a:r>
              <a:rPr lang="en-US" sz="1500" spc="8">
                <a:solidFill>
                  <a:srgbClr val="000000"/>
                </a:solidFill>
                <a:latin typeface="Libre Baskerville"/>
              </a:rPr>
              <a:t>(6), 1295–1309. https://doi.org/10.1177/1745691620927709</a:t>
            </a:r>
          </a:p>
        </p:txBody>
      </p:sp>
      <p:sp>
        <p:nvSpPr>
          <p:cNvPr id="10" name="TextBox 10"/>
          <p:cNvSpPr txBox="1"/>
          <p:nvPr/>
        </p:nvSpPr>
        <p:spPr>
          <a:xfrm>
            <a:off x="876884" y="8696208"/>
            <a:ext cx="1638241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Valrie, C., Thurston, I., &amp; Santos, M. (2020). Introduction to the special issue: Addressing health disparities in pediatric psychology. </a:t>
            </a:r>
            <a:r>
              <a:rPr lang="en-US" sz="1500" spc="8">
                <a:solidFill>
                  <a:srgbClr val="000000"/>
                </a:solidFill>
                <a:latin typeface="Libre Baskerville Italics"/>
              </a:rPr>
              <a:t>Journal of Pediatric Psychology, 45</a:t>
            </a:r>
            <a:r>
              <a:rPr lang="en-US" sz="1500" spc="8">
                <a:solidFill>
                  <a:srgbClr val="000000"/>
                </a:solidFill>
                <a:latin typeface="Libre Baskerville"/>
              </a:rPr>
              <a:t>(8), 833–838. https://doi.org/10.1093/jpepsy/jsaa066</a:t>
            </a:r>
          </a:p>
        </p:txBody>
      </p:sp>
      <p:sp>
        <p:nvSpPr>
          <p:cNvPr id="11" name="TextBox 11"/>
          <p:cNvSpPr txBox="1"/>
          <p:nvPr/>
        </p:nvSpPr>
        <p:spPr>
          <a:xfrm>
            <a:off x="876884" y="9365877"/>
            <a:ext cx="1638241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Yang, T. C., &amp; Chen, D. (2018). A multi-group path analysis of the relationship between perceived racial discrimination and self-rated stress: How does it vary across racial/ethnic groups?. </a:t>
            </a:r>
            <a:r>
              <a:rPr lang="en-US" sz="1500" spc="8">
                <a:solidFill>
                  <a:srgbClr val="000000"/>
                </a:solidFill>
                <a:latin typeface="Libre Baskerville Italics"/>
              </a:rPr>
              <a:t>Ethnicity &amp; Health, 23</a:t>
            </a:r>
            <a:r>
              <a:rPr lang="en-US" sz="1500" spc="8">
                <a:solidFill>
                  <a:srgbClr val="000000"/>
                </a:solidFill>
                <a:latin typeface="Libre Baskerville"/>
              </a:rPr>
              <a:t>(3), 249–275. https://doi.org/10.1080/13557858.2016.1258042</a:t>
            </a:r>
          </a:p>
        </p:txBody>
      </p:sp>
      <p:sp>
        <p:nvSpPr>
          <p:cNvPr id="12" name="TextBox 12"/>
          <p:cNvSpPr txBox="1"/>
          <p:nvPr/>
        </p:nvSpPr>
        <p:spPr>
          <a:xfrm>
            <a:off x="876884" y="6468240"/>
            <a:ext cx="16189402" cy="209596"/>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Society of Pediatric Psychology. (n.d.). </a:t>
            </a:r>
            <a:r>
              <a:rPr lang="en-US" sz="1500" spc="8">
                <a:solidFill>
                  <a:srgbClr val="000000"/>
                </a:solidFill>
                <a:latin typeface="Libre Baskerville Italics"/>
              </a:rPr>
              <a:t>JPP mentoring program for junior reviewers</a:t>
            </a:r>
            <a:r>
              <a:rPr lang="en-US" sz="1500" spc="8">
                <a:solidFill>
                  <a:srgbClr val="000000"/>
                </a:solidFill>
                <a:latin typeface="Libre Baskerville"/>
              </a:rPr>
              <a:t>. https://pedpsych.org/junior-reviewers/</a:t>
            </a:r>
          </a:p>
        </p:txBody>
      </p:sp>
      <p:sp>
        <p:nvSpPr>
          <p:cNvPr id="13" name="TextBox 13"/>
          <p:cNvSpPr txBox="1"/>
          <p:nvPr/>
        </p:nvSpPr>
        <p:spPr>
          <a:xfrm>
            <a:off x="876884" y="5128904"/>
            <a:ext cx="1638241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Råbu, M., McLeod, J., Tønnessen, T. B., &amp; Moltu, C. (2022). Creating art from research: A theatre play based on research interviews with senior therapists. </a:t>
            </a:r>
            <a:r>
              <a:rPr lang="en-US" sz="1500" spc="8">
                <a:solidFill>
                  <a:srgbClr val="000000"/>
                </a:solidFill>
                <a:latin typeface="Libre Baskerville Italics"/>
              </a:rPr>
              <a:t>British Journal of Guidance &amp; Counselling, 50</a:t>
            </a:r>
            <a:r>
              <a:rPr lang="en-US" sz="1500" spc="8">
                <a:solidFill>
                  <a:srgbClr val="000000"/>
                </a:solidFill>
                <a:latin typeface="Libre Baskerville"/>
              </a:rPr>
              <a:t>(1), 82–94. https://doi.org/10.1080/03069885.2020.1755419</a:t>
            </a:r>
          </a:p>
        </p:txBody>
      </p:sp>
      <p:sp>
        <p:nvSpPr>
          <p:cNvPr id="14" name="TextBox 14"/>
          <p:cNvSpPr txBox="1"/>
          <p:nvPr/>
        </p:nvSpPr>
        <p:spPr>
          <a:xfrm>
            <a:off x="876884" y="3789567"/>
            <a:ext cx="16189402"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McNeal, D. M., Glasgow, R. E., Brownson, R. C., Matlock, D. D., Peterson, P. N., Daugherty, S. L., &amp; Knoepke, C. E. (2020). Perspectives of scientists on disseminating research findings to non-research audiences. </a:t>
            </a:r>
            <a:r>
              <a:rPr lang="en-US" sz="1500" spc="8">
                <a:solidFill>
                  <a:srgbClr val="000000"/>
                </a:solidFill>
                <a:latin typeface="Libre Baskerville Italics"/>
              </a:rPr>
              <a:t>Journal of Clinical and Translational Science, 5</a:t>
            </a:r>
            <a:r>
              <a:rPr lang="en-US" sz="1500" spc="8">
                <a:solidFill>
                  <a:srgbClr val="000000"/>
                </a:solidFill>
                <a:latin typeface="Libre Baskerville"/>
              </a:rPr>
              <a:t>(1), e61. https://doi.org/10.1017/cts.2020.563</a:t>
            </a:r>
          </a:p>
        </p:txBody>
      </p:sp>
      <p:sp>
        <p:nvSpPr>
          <p:cNvPr id="15" name="TextBox 15"/>
          <p:cNvSpPr txBox="1"/>
          <p:nvPr/>
        </p:nvSpPr>
        <p:spPr>
          <a:xfrm>
            <a:off x="876884" y="4459236"/>
            <a:ext cx="16189402"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O’Reilly, M. (2020, June 5). Systems centered language: Speaking truth to power during COVID-19 while confronting racism. </a:t>
            </a:r>
            <a:r>
              <a:rPr lang="en-US" sz="1500" spc="8">
                <a:solidFill>
                  <a:srgbClr val="000000"/>
                </a:solidFill>
                <a:latin typeface="Libre Baskerville Italics"/>
              </a:rPr>
              <a:t>Medium</a:t>
            </a:r>
            <a:r>
              <a:rPr lang="en-US" sz="1500" spc="8">
                <a:solidFill>
                  <a:srgbClr val="000000"/>
                </a:solidFill>
                <a:latin typeface="Libre Baskerville"/>
              </a:rPr>
              <a:t>. https:// medium.com/@meagoreillyphd/systems-centered-language-a3dc7951570e</a:t>
            </a:r>
          </a:p>
        </p:txBody>
      </p:sp>
      <p:sp>
        <p:nvSpPr>
          <p:cNvPr id="16" name="TextBox 16"/>
          <p:cNvSpPr txBox="1"/>
          <p:nvPr/>
        </p:nvSpPr>
        <p:spPr>
          <a:xfrm>
            <a:off x="876884" y="3119899"/>
            <a:ext cx="16382416" cy="428560"/>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Howard, M. C., &amp; Hoffman, M. E. (2018). Variable-centered, person-centered, and person-specific approaches: Where theory meets the method. </a:t>
            </a:r>
            <a:r>
              <a:rPr lang="en-US" sz="1500" spc="8">
                <a:solidFill>
                  <a:srgbClr val="000000"/>
                </a:solidFill>
                <a:latin typeface="Libre Baskerville Italics"/>
              </a:rPr>
              <a:t>Organizational Research Methods, 21</a:t>
            </a:r>
            <a:r>
              <a:rPr lang="en-US" sz="1500" spc="8">
                <a:solidFill>
                  <a:srgbClr val="000000"/>
                </a:solidFill>
                <a:latin typeface="Libre Baskerville"/>
              </a:rPr>
              <a:t>(4), 846–876. https://doi.org/10.1177/1094428117744021</a:t>
            </a:r>
          </a:p>
        </p:txBody>
      </p:sp>
      <p:sp>
        <p:nvSpPr>
          <p:cNvPr id="17" name="TextBox 17"/>
          <p:cNvSpPr txBox="1"/>
          <p:nvPr/>
        </p:nvSpPr>
        <p:spPr>
          <a:xfrm>
            <a:off x="876884" y="2231267"/>
            <a:ext cx="16382416" cy="647523"/>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Galán, C. A., Bekele, B., Boness, C., Bowdring, M., Call, C., Hails, K., McPhee, J., Mendes, S. H., Moses, J., Northrup, J., Rupert, P., Savell, S., Sequeira, S., Tervo-Clemmens, B., Tung, I., Vanwoerden, S., Womack, S., &amp; Yilmaz, B. (2021). Editorial: A call to action for an antiracist clinical science. </a:t>
            </a:r>
            <a:r>
              <a:rPr lang="en-US" sz="1500" spc="8">
                <a:solidFill>
                  <a:srgbClr val="000000"/>
                </a:solidFill>
                <a:latin typeface="Libre Baskerville Italics"/>
              </a:rPr>
              <a:t>Journal of Clinical Child and Adolescent Psychology, 50</a:t>
            </a:r>
            <a:r>
              <a:rPr lang="en-US" sz="1500" spc="8">
                <a:solidFill>
                  <a:srgbClr val="000000"/>
                </a:solidFill>
                <a:latin typeface="Libre Baskerville"/>
              </a:rPr>
              <a:t>(1), 12–57. https://doi.org/10.1080/15374416.2020.1860066</a:t>
            </a:r>
          </a:p>
        </p:txBody>
      </p:sp>
      <p:sp>
        <p:nvSpPr>
          <p:cNvPr id="18" name="TextBox 18"/>
          <p:cNvSpPr txBox="1"/>
          <p:nvPr/>
        </p:nvSpPr>
        <p:spPr>
          <a:xfrm>
            <a:off x="876884" y="7807577"/>
            <a:ext cx="16382416" cy="647523"/>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Williford, D. N., McTate, E. A., Hood, A. M., Reader, S. K., Hildenbrand, A. K., Smith-Whitley, K., Creary, S. E., Thompson, A. A., Hackworth, R., Raphael, J. L., &amp; Crosby, L. E. (2023). Psychologists as leaders in equitable science: Applications of antiracism and community participatory strategies in a pediatric behavioral medicine clinical trial. </a:t>
            </a:r>
            <a:r>
              <a:rPr lang="en-US" sz="1500" spc="8">
                <a:solidFill>
                  <a:srgbClr val="000000"/>
                </a:solidFill>
                <a:latin typeface="Libre Baskerville Italics"/>
              </a:rPr>
              <a:t>The American Psychologist, 78</a:t>
            </a:r>
            <a:r>
              <a:rPr lang="en-US" sz="1500" spc="8">
                <a:solidFill>
                  <a:srgbClr val="000000"/>
                </a:solidFill>
                <a:latin typeface="Libre Baskerville"/>
              </a:rPr>
              <a:t>(2), 107–118. https://doi.org/10.1037/amp0001086</a:t>
            </a:r>
          </a:p>
        </p:txBody>
      </p:sp>
      <p:sp>
        <p:nvSpPr>
          <p:cNvPr id="19" name="TextBox 19"/>
          <p:cNvSpPr txBox="1"/>
          <p:nvPr/>
        </p:nvSpPr>
        <p:spPr>
          <a:xfrm>
            <a:off x="876884" y="6918945"/>
            <a:ext cx="16382416" cy="647523"/>
          </a:xfrm>
          <a:prstGeom prst="rect">
            <a:avLst/>
          </a:prstGeom>
        </p:spPr>
        <p:txBody>
          <a:bodyPr lIns="0" tIns="0" rIns="0" bIns="0" rtlCol="0" anchor="t">
            <a:spAutoFit/>
          </a:bodyPr>
          <a:lstStyle/>
          <a:p>
            <a:pPr>
              <a:lnSpc>
                <a:spcPts val="1798"/>
              </a:lnSpc>
              <a:spcBef>
                <a:spcPct val="0"/>
              </a:spcBef>
            </a:pPr>
            <a:r>
              <a:rPr lang="en-US" sz="1500" spc="8">
                <a:solidFill>
                  <a:srgbClr val="000000"/>
                </a:solidFill>
                <a:latin typeface="Libre Baskerville"/>
              </a:rPr>
              <a:t>Schulz, A. J., Israel, B. A., Reyes, A. G., Wilkins, D., Batterman, S. (2023). Promoting health equity with community-based participatory research: The community action to promote healthy environments (CAPHE) partnership. In D. Jourdan &amp; L. Potvin (Eds.), </a:t>
            </a:r>
            <a:r>
              <a:rPr lang="en-US" sz="1500" spc="8">
                <a:solidFill>
                  <a:srgbClr val="000000"/>
                </a:solidFill>
                <a:latin typeface="Libre Baskerville Italics"/>
              </a:rPr>
              <a:t>Global handbook of health promotion research</a:t>
            </a:r>
            <a:r>
              <a:rPr lang="en-US" sz="1500" spc="8">
                <a:solidFill>
                  <a:srgbClr val="000000"/>
                </a:solidFill>
                <a:latin typeface="Libre Baskerville"/>
              </a:rPr>
              <a:t> (pp. 251-262). Springer, Cham. https://doi.org/10.1007/978-3-031-20401-2_20</a:t>
            </a:r>
          </a:p>
        </p:txBody>
      </p:sp>
    </p:spTree>
    <p:extLst>
      <p:ext uri="{BB962C8B-B14F-4D97-AF65-F5344CB8AC3E}">
        <p14:creationId xmlns:p14="http://schemas.microsoft.com/office/powerpoint/2010/main" val="1899434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2223" y="322011"/>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10" name="TextBox 4">
            <a:extLst>
              <a:ext uri="{FF2B5EF4-FFF2-40B4-BE49-F238E27FC236}">
                <a16:creationId xmlns:a16="http://schemas.microsoft.com/office/drawing/2014/main" id="{3C083759-C8B9-5005-D03A-F10D173C7048}"/>
              </a:ext>
            </a:extLst>
          </p:cNvPr>
          <p:cNvSpPr txBox="1"/>
          <p:nvPr/>
        </p:nvSpPr>
        <p:spPr>
          <a:xfrm>
            <a:off x="-58532" y="6666090"/>
            <a:ext cx="18317891" cy="951222"/>
          </a:xfrm>
          <a:prstGeom prst="rect">
            <a:avLst/>
          </a:prstGeom>
        </p:spPr>
        <p:txBody>
          <a:bodyPr lIns="0" tIns="0" rIns="0" bIns="0" rtlCol="0" anchor="t">
            <a:spAutoFit/>
          </a:bodyPr>
          <a:lstStyle/>
          <a:p>
            <a:pPr algn="ctr">
              <a:lnSpc>
                <a:spcPts val="7776"/>
              </a:lnSpc>
            </a:pPr>
            <a:r>
              <a:rPr lang="en-US" sz="5400" spc="42">
                <a:solidFill>
                  <a:srgbClr val="000000"/>
                </a:solidFill>
                <a:latin typeface="Libre Baskerville" panose="02000000000000000000" pitchFamily="2" charset="0"/>
                <a:cs typeface="Libre Baskerville Bold" panose="02000000000000000000" charset="0"/>
              </a:rPr>
              <a:t>How is racism operating here?</a:t>
            </a:r>
          </a:p>
        </p:txBody>
      </p:sp>
      <p:grpSp>
        <p:nvGrpSpPr>
          <p:cNvPr id="11" name="Group 5">
            <a:extLst>
              <a:ext uri="{FF2B5EF4-FFF2-40B4-BE49-F238E27FC236}">
                <a16:creationId xmlns:a16="http://schemas.microsoft.com/office/drawing/2014/main" id="{AAA72316-366C-916D-7228-04A4D6D99B60}"/>
              </a:ext>
            </a:extLst>
          </p:cNvPr>
          <p:cNvGrpSpPr/>
          <p:nvPr/>
        </p:nvGrpSpPr>
        <p:grpSpPr>
          <a:xfrm>
            <a:off x="-18537" y="5219700"/>
            <a:ext cx="18306537" cy="1254215"/>
            <a:chOff x="0" y="0"/>
            <a:chExt cx="16563623" cy="1114857"/>
          </a:xfrm>
          <a:solidFill>
            <a:schemeClr val="accent6">
              <a:lumMod val="60000"/>
              <a:lumOff val="40000"/>
            </a:schemeClr>
          </a:solidFill>
        </p:grpSpPr>
        <p:grpSp>
          <p:nvGrpSpPr>
            <p:cNvPr id="12" name="Group 6">
              <a:extLst>
                <a:ext uri="{FF2B5EF4-FFF2-40B4-BE49-F238E27FC236}">
                  <a16:creationId xmlns:a16="http://schemas.microsoft.com/office/drawing/2014/main" id="{30799FF5-0994-7DE8-047A-F63700AD9614}"/>
                </a:ext>
              </a:extLst>
            </p:cNvPr>
            <p:cNvGrpSpPr>
              <a:grpSpLocks noChangeAspect="1"/>
            </p:cNvGrpSpPr>
            <p:nvPr/>
          </p:nvGrpSpPr>
          <p:grpSpPr>
            <a:xfrm>
              <a:off x="0" y="0"/>
              <a:ext cx="16563623" cy="1114857"/>
              <a:chOff x="0" y="0"/>
              <a:chExt cx="16563623" cy="1114857"/>
            </a:xfrm>
            <a:grpFill/>
          </p:grpSpPr>
          <p:sp>
            <p:nvSpPr>
              <p:cNvPr id="14" name="Freeform 7">
                <a:extLst>
                  <a:ext uri="{FF2B5EF4-FFF2-40B4-BE49-F238E27FC236}">
                    <a16:creationId xmlns:a16="http://schemas.microsoft.com/office/drawing/2014/main" id="{3A2E9898-DCEE-701F-703B-B89691D299FB}"/>
                  </a:ext>
                </a:extLst>
              </p:cNvPr>
              <p:cNvSpPr/>
              <p:nvPr/>
            </p:nvSpPr>
            <p:spPr>
              <a:xfrm>
                <a:off x="0" y="0"/>
                <a:ext cx="16563594" cy="1114806"/>
              </a:xfrm>
              <a:custGeom>
                <a:avLst/>
                <a:gdLst/>
                <a:ahLst/>
                <a:cxnLst/>
                <a:rect l="l" t="t" r="r" b="b"/>
                <a:pathLst>
                  <a:path w="16563594" h="1114806">
                    <a:moveTo>
                      <a:pt x="0" y="0"/>
                    </a:moveTo>
                    <a:lnTo>
                      <a:pt x="16563594" y="0"/>
                    </a:lnTo>
                    <a:lnTo>
                      <a:pt x="16563594" y="1114806"/>
                    </a:lnTo>
                    <a:lnTo>
                      <a:pt x="0" y="1114806"/>
                    </a:lnTo>
                    <a:close/>
                  </a:path>
                </a:pathLst>
              </a:custGeom>
              <a:grpFill/>
            </p:spPr>
          </p:sp>
        </p:grpSp>
        <p:sp>
          <p:nvSpPr>
            <p:cNvPr id="13" name="TextBox 8">
              <a:extLst>
                <a:ext uri="{FF2B5EF4-FFF2-40B4-BE49-F238E27FC236}">
                  <a16:creationId xmlns:a16="http://schemas.microsoft.com/office/drawing/2014/main" id="{61473FD7-5648-0CA6-6528-DA47C0755376}"/>
                </a:ext>
              </a:extLst>
            </p:cNvPr>
            <p:cNvSpPr txBox="1"/>
            <p:nvPr/>
          </p:nvSpPr>
          <p:spPr>
            <a:xfrm>
              <a:off x="90868" y="245508"/>
              <a:ext cx="16319783" cy="866334"/>
            </a:xfrm>
            <a:prstGeom prst="rect">
              <a:avLst/>
            </a:prstGeom>
            <a:grpFill/>
          </p:spPr>
          <p:txBody>
            <a:bodyPr lIns="0" tIns="0" rIns="0" bIns="0" rtlCol="0" anchor="t">
              <a:spAutoFit/>
            </a:bodyPr>
            <a:lstStyle/>
            <a:p>
              <a:pPr algn="ctr">
                <a:lnSpc>
                  <a:spcPts val="7581"/>
                </a:lnSpc>
              </a:pPr>
              <a:r>
                <a:rPr lang="en-US" sz="7020" spc="42">
                  <a:solidFill>
                    <a:srgbClr val="000000"/>
                  </a:solidFill>
                  <a:latin typeface="Libre Baskerville Bold" panose="02000000000000000000" charset="0"/>
                  <a:cs typeface="Libre Baskerville Bold" panose="02000000000000000000" charset="0"/>
                </a:rPr>
                <a:t>The reality of U.S. history</a:t>
              </a:r>
            </a:p>
          </p:txBody>
        </p:sp>
      </p:grpSp>
      <p:sp>
        <p:nvSpPr>
          <p:cNvPr id="21" name="TextBox 4">
            <a:extLst>
              <a:ext uri="{FF2B5EF4-FFF2-40B4-BE49-F238E27FC236}">
                <a16:creationId xmlns:a16="http://schemas.microsoft.com/office/drawing/2014/main" id="{9A77CD00-E9D9-994E-8FD9-EFC1A7192005}"/>
              </a:ext>
            </a:extLst>
          </p:cNvPr>
          <p:cNvSpPr txBox="1"/>
          <p:nvPr/>
        </p:nvSpPr>
        <p:spPr>
          <a:xfrm>
            <a:off x="-14947" y="8746021"/>
            <a:ext cx="18317891" cy="951222"/>
          </a:xfrm>
          <a:prstGeom prst="rect">
            <a:avLst/>
          </a:prstGeom>
        </p:spPr>
        <p:txBody>
          <a:bodyPr lIns="0" tIns="0" rIns="0" bIns="0" rtlCol="0" anchor="t">
            <a:spAutoFit/>
          </a:bodyPr>
          <a:lstStyle/>
          <a:p>
            <a:pPr algn="ctr">
              <a:lnSpc>
                <a:spcPts val="7776"/>
              </a:lnSpc>
            </a:pPr>
            <a:r>
              <a:rPr lang="en-US" sz="5400" spc="42">
                <a:solidFill>
                  <a:srgbClr val="000000"/>
                </a:solidFill>
                <a:latin typeface="Libre Baskerville" panose="02000000000000000000" pitchFamily="2" charset="0"/>
                <a:cs typeface="Libre Baskerville Bold" panose="02000000000000000000" charset="0"/>
              </a:rPr>
              <a:t>What action can I take to dismantle it?</a:t>
            </a:r>
          </a:p>
        </p:txBody>
      </p:sp>
      <p:sp>
        <p:nvSpPr>
          <p:cNvPr id="23" name="TextBox 4">
            <a:extLst>
              <a:ext uri="{FF2B5EF4-FFF2-40B4-BE49-F238E27FC236}">
                <a16:creationId xmlns:a16="http://schemas.microsoft.com/office/drawing/2014/main" id="{0BCB76FF-D63A-388C-851D-1431EDD8C3FA}"/>
              </a:ext>
            </a:extLst>
          </p:cNvPr>
          <p:cNvSpPr txBox="1"/>
          <p:nvPr/>
        </p:nvSpPr>
        <p:spPr>
          <a:xfrm>
            <a:off x="-14946" y="7697024"/>
            <a:ext cx="18317891" cy="951222"/>
          </a:xfrm>
          <a:prstGeom prst="rect">
            <a:avLst/>
          </a:prstGeom>
        </p:spPr>
        <p:txBody>
          <a:bodyPr lIns="0" tIns="0" rIns="0" bIns="0" rtlCol="0" anchor="t">
            <a:spAutoFit/>
          </a:bodyPr>
          <a:lstStyle/>
          <a:p>
            <a:pPr algn="ctr">
              <a:lnSpc>
                <a:spcPts val="7776"/>
              </a:lnSpc>
            </a:pPr>
            <a:r>
              <a:rPr lang="en-US" sz="5400" spc="42">
                <a:solidFill>
                  <a:srgbClr val="000000"/>
                </a:solidFill>
                <a:latin typeface="Libre Baskerville" panose="02000000000000000000" pitchFamily="2" charset="0"/>
                <a:cs typeface="Libre Baskerville Bold" panose="02000000000000000000" charset="0"/>
              </a:rPr>
              <a:t>What is keeping racism going?</a:t>
            </a:r>
          </a:p>
        </p:txBody>
      </p:sp>
      <p:grpSp>
        <p:nvGrpSpPr>
          <p:cNvPr id="9" name="Group 8">
            <a:extLst>
              <a:ext uri="{FF2B5EF4-FFF2-40B4-BE49-F238E27FC236}">
                <a16:creationId xmlns:a16="http://schemas.microsoft.com/office/drawing/2014/main" id="{1BF2632D-94B5-2162-B27A-7D198532445E}"/>
              </a:ext>
            </a:extLst>
          </p:cNvPr>
          <p:cNvGrpSpPr/>
          <p:nvPr/>
        </p:nvGrpSpPr>
        <p:grpSpPr>
          <a:xfrm>
            <a:off x="1220123" y="501354"/>
            <a:ext cx="15847755" cy="4353147"/>
            <a:chOff x="1220123" y="501354"/>
            <a:chExt cx="15847755" cy="4353147"/>
          </a:xfrm>
        </p:grpSpPr>
        <p:pic>
          <p:nvPicPr>
            <p:cNvPr id="19" name="Picture 13">
              <a:extLst>
                <a:ext uri="{FF2B5EF4-FFF2-40B4-BE49-F238E27FC236}">
                  <a16:creationId xmlns:a16="http://schemas.microsoft.com/office/drawing/2014/main" id="{B549B96F-CDB4-562E-C1CF-9EF87818C8AD}"/>
                </a:ext>
              </a:extLst>
            </p:cNvPr>
            <p:cNvPicPr>
              <a:picLocks noChangeAspect="1"/>
            </p:cNvPicPr>
            <p:nvPr/>
          </p:nvPicPr>
          <p:blipFill>
            <a:blip r:embed="rId3"/>
            <a:srcRect r="444" b="444"/>
            <a:stretch>
              <a:fillRect/>
            </a:stretch>
          </p:blipFill>
          <p:spPr>
            <a:xfrm>
              <a:off x="1220123" y="501354"/>
              <a:ext cx="15847755" cy="3913889"/>
            </a:xfrm>
            <a:prstGeom prst="rect">
              <a:avLst/>
            </a:prstGeom>
          </p:spPr>
        </p:pic>
        <p:sp>
          <p:nvSpPr>
            <p:cNvPr id="20" name="TextBox 14">
              <a:extLst>
                <a:ext uri="{FF2B5EF4-FFF2-40B4-BE49-F238E27FC236}">
                  <a16:creationId xmlns:a16="http://schemas.microsoft.com/office/drawing/2014/main" id="{F3729C1A-D37F-F0C8-F519-7970938648C2}"/>
                </a:ext>
              </a:extLst>
            </p:cNvPr>
            <p:cNvSpPr txBox="1"/>
            <p:nvPr/>
          </p:nvSpPr>
          <p:spPr>
            <a:xfrm>
              <a:off x="1220123" y="4533900"/>
              <a:ext cx="2709836" cy="320601"/>
            </a:xfrm>
            <a:prstGeom prst="rect">
              <a:avLst/>
            </a:prstGeom>
          </p:spPr>
          <p:txBody>
            <a:bodyPr lIns="0" tIns="0" rIns="0" bIns="0" rtlCol="0" anchor="t">
              <a:spAutoFit/>
            </a:bodyPr>
            <a:lstStyle/>
            <a:p>
              <a:pPr>
                <a:lnSpc>
                  <a:spcPts val="2519"/>
                </a:lnSpc>
              </a:pPr>
              <a:r>
                <a:rPr lang="en-US" sz="2099" spc="12">
                  <a:solidFill>
                    <a:srgbClr val="000000"/>
                  </a:solidFill>
                  <a:latin typeface="The Seasons"/>
                </a:rPr>
                <a:t>Feagin, 2021</a:t>
              </a:r>
            </a:p>
          </p:txBody>
        </p:sp>
        <p:sp>
          <p:nvSpPr>
            <p:cNvPr id="7" name="TextBox 6">
              <a:extLst>
                <a:ext uri="{FF2B5EF4-FFF2-40B4-BE49-F238E27FC236}">
                  <a16:creationId xmlns:a16="http://schemas.microsoft.com/office/drawing/2014/main" id="{D5B0EEFB-F63F-669A-4E3A-1B10C5A46171}"/>
                </a:ext>
              </a:extLst>
            </p:cNvPr>
            <p:cNvSpPr txBox="1"/>
            <p:nvPr/>
          </p:nvSpPr>
          <p:spPr>
            <a:xfrm>
              <a:off x="15868650" y="2876550"/>
              <a:ext cx="800100" cy="369332"/>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8873640B-3F12-7535-A97D-36478F9149BC}"/>
                </a:ext>
              </a:extLst>
            </p:cNvPr>
            <p:cNvSpPr txBox="1"/>
            <p:nvPr/>
          </p:nvSpPr>
          <p:spPr>
            <a:xfrm>
              <a:off x="15820564" y="3082047"/>
              <a:ext cx="990600" cy="523220"/>
            </a:xfrm>
            <a:prstGeom prst="rect">
              <a:avLst/>
            </a:prstGeom>
            <a:noFill/>
          </p:spPr>
          <p:txBody>
            <a:bodyPr wrap="square" rtlCol="0">
              <a:spAutoFit/>
            </a:bodyPr>
            <a:lstStyle/>
            <a:p>
              <a:r>
                <a:rPr lang="en-US" sz="2800" dirty="0"/>
                <a:t>2023</a:t>
              </a:r>
            </a:p>
          </p:txBody>
        </p:sp>
      </p:grpSp>
    </p:spTree>
    <p:extLst>
      <p:ext uri="{BB962C8B-B14F-4D97-AF65-F5344CB8AC3E}">
        <p14:creationId xmlns:p14="http://schemas.microsoft.com/office/powerpoint/2010/main" val="253496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62250"/>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srcRect b="86985"/>
          <a:stretch>
            <a:fillRect/>
          </a:stretch>
        </p:blipFill>
        <p:spPr>
          <a:xfrm>
            <a:off x="4600667" y="722560"/>
            <a:ext cx="12103860" cy="1027398"/>
          </a:xfrm>
          <a:prstGeom prst="rect">
            <a:avLst/>
          </a:prstGeom>
        </p:spPr>
      </p:pic>
      <p:pic>
        <p:nvPicPr>
          <p:cNvPr id="6" name="Picture 6"/>
          <p:cNvPicPr>
            <a:picLocks noChangeAspect="1"/>
          </p:cNvPicPr>
          <p:nvPr/>
        </p:nvPicPr>
        <p:blipFill>
          <a:blip r:embed="rId3"/>
          <a:srcRect t="46045"/>
          <a:stretch>
            <a:fillRect/>
          </a:stretch>
        </p:blipFill>
        <p:spPr>
          <a:xfrm>
            <a:off x="4600667" y="2163053"/>
            <a:ext cx="12103860" cy="4259334"/>
          </a:xfrm>
          <a:prstGeom prst="rect">
            <a:avLst/>
          </a:prstGeom>
        </p:spPr>
      </p:pic>
      <p:pic>
        <p:nvPicPr>
          <p:cNvPr id="7" name="Picture 7"/>
          <p:cNvPicPr>
            <a:picLocks noChangeAspect="1"/>
          </p:cNvPicPr>
          <p:nvPr/>
        </p:nvPicPr>
        <p:blipFill>
          <a:blip r:embed="rId3"/>
          <a:srcRect t="18616" b="76029"/>
          <a:stretch>
            <a:fillRect/>
          </a:stretch>
        </p:blipFill>
        <p:spPr>
          <a:xfrm>
            <a:off x="4600667" y="1749958"/>
            <a:ext cx="12103860" cy="42262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79533" y="6838656"/>
            <a:ext cx="2325550" cy="229595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40454" y="6756345"/>
            <a:ext cx="2824286" cy="205441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17628" y="6641462"/>
            <a:ext cx="2157294" cy="2157294"/>
          </a:xfrm>
          <a:prstGeom prst="rect">
            <a:avLst/>
          </a:prstGeom>
        </p:spPr>
      </p:pic>
      <p:pic>
        <p:nvPicPr>
          <p:cNvPr id="11" name="Picture 11"/>
          <p:cNvPicPr>
            <a:picLocks noChangeAspect="1"/>
          </p:cNvPicPr>
          <p:nvPr/>
        </p:nvPicPr>
        <p:blipFill>
          <a:blip r:embed="rId10"/>
          <a:srcRect l="17184" b="10706"/>
          <a:stretch>
            <a:fillRect/>
          </a:stretch>
        </p:blipFill>
        <p:spPr>
          <a:xfrm>
            <a:off x="-76200" y="0"/>
            <a:ext cx="3155376" cy="3311450"/>
          </a:xfrm>
          <a:prstGeom prst="rect">
            <a:avLst/>
          </a:prstGeom>
        </p:spPr>
      </p:pic>
      <p:pic>
        <p:nvPicPr>
          <p:cNvPr id="12" name="Picture 12"/>
          <p:cNvPicPr>
            <a:picLocks noChangeAspect="1"/>
          </p:cNvPicPr>
          <p:nvPr/>
        </p:nvPicPr>
        <p:blipFill>
          <a:blip r:embed="rId11"/>
          <a:srcRect l="16986" t="2513" b="2513"/>
          <a:stretch>
            <a:fillRect/>
          </a:stretch>
        </p:blipFill>
        <p:spPr>
          <a:xfrm>
            <a:off x="-98104" y="3311450"/>
            <a:ext cx="3177280" cy="3650230"/>
          </a:xfrm>
          <a:prstGeom prst="rect">
            <a:avLst/>
          </a:prstGeom>
        </p:spPr>
      </p:pic>
      <p:pic>
        <p:nvPicPr>
          <p:cNvPr id="13" name="Picture 13"/>
          <p:cNvPicPr>
            <a:picLocks noChangeAspect="1"/>
          </p:cNvPicPr>
          <p:nvPr/>
        </p:nvPicPr>
        <p:blipFill>
          <a:blip r:embed="rId12"/>
          <a:srcRect t="3410" b="3410"/>
          <a:stretch>
            <a:fillRect/>
          </a:stretch>
        </p:blipFill>
        <p:spPr>
          <a:xfrm>
            <a:off x="-76200" y="6961680"/>
            <a:ext cx="3155376" cy="3325320"/>
          </a:xfrm>
          <a:prstGeom prst="rect">
            <a:avLst/>
          </a:prstGeom>
        </p:spPr>
      </p:pic>
      <p:sp>
        <p:nvSpPr>
          <p:cNvPr id="14" name="TextBox 14"/>
          <p:cNvSpPr txBox="1"/>
          <p:nvPr/>
        </p:nvSpPr>
        <p:spPr>
          <a:xfrm>
            <a:off x="5018155" y="9142818"/>
            <a:ext cx="3048307" cy="667537"/>
          </a:xfrm>
          <a:prstGeom prst="rect">
            <a:avLst/>
          </a:prstGeom>
        </p:spPr>
        <p:txBody>
          <a:bodyPr lIns="0" tIns="0" rIns="0" bIns="0" rtlCol="0" anchor="t">
            <a:spAutoFit/>
          </a:bodyPr>
          <a:lstStyle/>
          <a:p>
            <a:pPr algn="ctr">
              <a:lnSpc>
                <a:spcPts val="2641"/>
              </a:lnSpc>
            </a:pPr>
            <a:r>
              <a:rPr lang="en-US" sz="2200" spc="32">
                <a:solidFill>
                  <a:srgbClr val="000000"/>
                </a:solidFill>
                <a:latin typeface="Canva Sans"/>
              </a:rPr>
              <a:t>CONDUCTING RESEARCH</a:t>
            </a:r>
          </a:p>
        </p:txBody>
      </p:sp>
      <p:sp>
        <p:nvSpPr>
          <p:cNvPr id="15" name="TextBox 15"/>
          <p:cNvSpPr txBox="1"/>
          <p:nvPr/>
        </p:nvSpPr>
        <p:spPr>
          <a:xfrm>
            <a:off x="8826172" y="9134608"/>
            <a:ext cx="3652852" cy="667537"/>
          </a:xfrm>
          <a:prstGeom prst="rect">
            <a:avLst/>
          </a:prstGeom>
        </p:spPr>
        <p:txBody>
          <a:bodyPr lIns="0" tIns="0" rIns="0" bIns="0" rtlCol="0" anchor="t">
            <a:spAutoFit/>
          </a:bodyPr>
          <a:lstStyle/>
          <a:p>
            <a:pPr algn="ctr">
              <a:lnSpc>
                <a:spcPts val="2641"/>
              </a:lnSpc>
            </a:pPr>
            <a:r>
              <a:rPr lang="en-US" sz="2200" spc="32">
                <a:solidFill>
                  <a:srgbClr val="000000"/>
                </a:solidFill>
                <a:latin typeface="Canva Sans"/>
              </a:rPr>
              <a:t>REPORTING &amp; REVIEWING SCHOLARSHIP</a:t>
            </a:r>
          </a:p>
        </p:txBody>
      </p:sp>
      <p:sp>
        <p:nvSpPr>
          <p:cNvPr id="16" name="TextBox 16"/>
          <p:cNvSpPr txBox="1"/>
          <p:nvPr/>
        </p:nvSpPr>
        <p:spPr>
          <a:xfrm>
            <a:off x="12705509" y="9134608"/>
            <a:ext cx="3581531" cy="667537"/>
          </a:xfrm>
          <a:prstGeom prst="rect">
            <a:avLst/>
          </a:prstGeom>
        </p:spPr>
        <p:txBody>
          <a:bodyPr lIns="0" tIns="0" rIns="0" bIns="0" rtlCol="0" anchor="t">
            <a:spAutoFit/>
          </a:bodyPr>
          <a:lstStyle/>
          <a:p>
            <a:pPr algn="ctr">
              <a:lnSpc>
                <a:spcPts val="2641"/>
              </a:lnSpc>
            </a:pPr>
            <a:r>
              <a:rPr lang="en-US" sz="2200" spc="32">
                <a:solidFill>
                  <a:srgbClr val="000000"/>
                </a:solidFill>
                <a:latin typeface="Canva Sans"/>
              </a:rPr>
              <a:t>DISSEMINATING FINDINGS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141" b="17968"/>
          <a:stretch>
            <a:fillRect/>
          </a:stretch>
        </p:blipFill>
        <p:spPr>
          <a:xfrm>
            <a:off x="2449747" y="1677306"/>
            <a:ext cx="6412026" cy="405615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4883"/>
          <a:stretch>
            <a:fillRect/>
          </a:stretch>
        </p:blipFill>
        <p:spPr>
          <a:xfrm>
            <a:off x="1028700" y="1633601"/>
            <a:ext cx="7833073" cy="3714252"/>
          </a:xfrm>
          <a:prstGeom prst="rect">
            <a:avLst/>
          </a:prstGeom>
        </p:spPr>
      </p:pic>
      <p:sp>
        <p:nvSpPr>
          <p:cNvPr id="7" name="TextBox 7"/>
          <p:cNvSpPr txBox="1"/>
          <p:nvPr/>
        </p:nvSpPr>
        <p:spPr>
          <a:xfrm>
            <a:off x="1028700" y="3038537"/>
            <a:ext cx="8070705" cy="1780952"/>
          </a:xfrm>
          <a:prstGeom prst="rect">
            <a:avLst/>
          </a:prstGeom>
        </p:spPr>
        <p:txBody>
          <a:bodyPr lIns="0" tIns="0" rIns="0" bIns="0" rtlCol="0" anchor="t">
            <a:spAutoFit/>
          </a:bodyPr>
          <a:lstStyle/>
          <a:p>
            <a:pPr algn="ctr">
              <a:lnSpc>
                <a:spcPts val="7027"/>
              </a:lnSpc>
            </a:pPr>
            <a:r>
              <a:rPr lang="en-US" sz="5856" spc="86">
                <a:solidFill>
                  <a:srgbClr val="000000"/>
                </a:solidFill>
                <a:latin typeface="Libre Baskerville Bold"/>
              </a:rPr>
              <a:t>How Research is Conducted</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82594" y="3683532"/>
            <a:ext cx="9335795" cy="5869881"/>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6344" r="79684"/>
          <a:stretch>
            <a:fillRect/>
          </a:stretch>
        </p:blipFill>
        <p:spPr>
          <a:xfrm rot="-7850246">
            <a:off x="8649224" y="1979114"/>
            <a:ext cx="2908537" cy="21378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alphaModFix amt="5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955264" y="474128"/>
            <a:ext cx="7733647" cy="9338743"/>
          </a:xfrm>
          <a:prstGeom prst="rect">
            <a:avLst/>
          </a:prstGeom>
        </p:spPr>
      </p:pic>
      <p:pic>
        <p:nvPicPr>
          <p:cNvPr id="6" name="Picture 6"/>
          <p:cNvPicPr>
            <a:picLocks noChangeAspect="1"/>
          </p:cNvPicPr>
          <p:nvPr/>
        </p:nvPicPr>
        <p:blipFill>
          <a:blip r:embed="rId3">
            <a:alphaModFix amt="54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8493" y="433675"/>
            <a:ext cx="7733647" cy="9338743"/>
          </a:xfrm>
          <a:prstGeom prst="rect">
            <a:avLst/>
          </a:prstGeom>
        </p:spPr>
      </p:pic>
      <p:pic>
        <p:nvPicPr>
          <p:cNvPr id="7" name="Picture 7"/>
          <p:cNvPicPr>
            <a:picLocks noChangeAspect="1"/>
          </p:cNvPicPr>
          <p:nvPr/>
        </p:nvPicPr>
        <p:blipFill>
          <a:blip r:embed="rId3">
            <a:alphaModFix amt="4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28769" y="433675"/>
            <a:ext cx="7733647" cy="9338743"/>
          </a:xfrm>
          <a:prstGeom prst="rect">
            <a:avLst/>
          </a:prstGeom>
        </p:spPr>
      </p:pic>
      <p:pic>
        <p:nvPicPr>
          <p:cNvPr id="8" name="Picture 8"/>
          <p:cNvPicPr>
            <a:picLocks noChangeAspect="1"/>
          </p:cNvPicPr>
          <p:nvPr/>
        </p:nvPicPr>
        <p:blipFill>
          <a:blip r:embed="rId5"/>
          <a:srcRect t="609" b="79095"/>
          <a:stretch>
            <a:fillRect/>
          </a:stretch>
        </p:blipFill>
        <p:spPr>
          <a:xfrm>
            <a:off x="7379444" y="2040400"/>
            <a:ext cx="9028823" cy="1785404"/>
          </a:xfrm>
          <a:prstGeom prst="rect">
            <a:avLst/>
          </a:prstGeom>
        </p:spPr>
      </p:pic>
      <p:pic>
        <p:nvPicPr>
          <p:cNvPr id="9" name="Picture 9"/>
          <p:cNvPicPr>
            <a:picLocks noChangeAspect="1"/>
          </p:cNvPicPr>
          <p:nvPr/>
        </p:nvPicPr>
        <p:blipFill>
          <a:blip r:embed="rId5"/>
          <a:srcRect t="53260" b="1361"/>
          <a:stretch>
            <a:fillRect/>
          </a:stretch>
        </p:blipFill>
        <p:spPr>
          <a:xfrm>
            <a:off x="7379444" y="3825804"/>
            <a:ext cx="9028823" cy="3991817"/>
          </a:xfrm>
          <a:prstGeom prst="rect">
            <a:avLst/>
          </a:prstGeom>
        </p:spPr>
      </p:pic>
      <p:grpSp>
        <p:nvGrpSpPr>
          <p:cNvPr id="10" name="Group 10"/>
          <p:cNvGrpSpPr/>
          <p:nvPr/>
        </p:nvGrpSpPr>
        <p:grpSpPr>
          <a:xfrm>
            <a:off x="7412394" y="8074740"/>
            <a:ext cx="3382947" cy="1638011"/>
            <a:chOff x="0" y="0"/>
            <a:chExt cx="737488" cy="357089"/>
          </a:xfrm>
        </p:grpSpPr>
        <p:sp>
          <p:nvSpPr>
            <p:cNvPr id="11" name="Freeform 11"/>
            <p:cNvSpPr/>
            <p:nvPr/>
          </p:nvSpPr>
          <p:spPr>
            <a:xfrm>
              <a:off x="0" y="0"/>
              <a:ext cx="737488" cy="357089"/>
            </a:xfrm>
            <a:custGeom>
              <a:avLst/>
              <a:gdLst/>
              <a:ahLst/>
              <a:cxnLst/>
              <a:rect l="l" t="t" r="r" b="b"/>
              <a:pathLst>
                <a:path w="737488" h="357089">
                  <a:moveTo>
                    <a:pt x="0" y="0"/>
                  </a:moveTo>
                  <a:lnTo>
                    <a:pt x="534288" y="0"/>
                  </a:lnTo>
                  <a:lnTo>
                    <a:pt x="737488" y="178545"/>
                  </a:lnTo>
                  <a:lnTo>
                    <a:pt x="534288" y="357089"/>
                  </a:lnTo>
                  <a:lnTo>
                    <a:pt x="0" y="357089"/>
                  </a:lnTo>
                  <a:lnTo>
                    <a:pt x="203200" y="178545"/>
                  </a:lnTo>
                  <a:lnTo>
                    <a:pt x="0" y="0"/>
                  </a:lnTo>
                  <a:close/>
                </a:path>
              </a:pathLst>
            </a:custGeom>
            <a:solidFill>
              <a:srgbClr val="FA4C1C"/>
            </a:solidFill>
          </p:spPr>
        </p:sp>
        <p:sp>
          <p:nvSpPr>
            <p:cNvPr id="12" name="TextBox 12"/>
            <p:cNvSpPr txBox="1"/>
            <p:nvPr/>
          </p:nvSpPr>
          <p:spPr>
            <a:xfrm>
              <a:off x="177800" y="9525"/>
              <a:ext cx="558800" cy="396875"/>
            </a:xfrm>
            <a:prstGeom prst="rect">
              <a:avLst/>
            </a:prstGeom>
          </p:spPr>
          <p:txBody>
            <a:bodyPr lIns="50800" tIns="50800" rIns="50800" bIns="50800" rtlCol="0" anchor="ctr"/>
            <a:lstStyle/>
            <a:p>
              <a:pPr algn="ctr">
                <a:lnSpc>
                  <a:spcPts val="2997"/>
                </a:lnSpc>
              </a:pPr>
              <a:endParaRPr/>
            </a:p>
          </p:txBody>
        </p:sp>
      </p:grpSp>
      <p:grpSp>
        <p:nvGrpSpPr>
          <p:cNvPr id="13" name="Group 13"/>
          <p:cNvGrpSpPr/>
          <p:nvPr/>
        </p:nvGrpSpPr>
        <p:grpSpPr>
          <a:xfrm>
            <a:off x="9858684" y="8074740"/>
            <a:ext cx="3728411" cy="1638011"/>
            <a:chOff x="0" y="0"/>
            <a:chExt cx="812800" cy="357089"/>
          </a:xfrm>
        </p:grpSpPr>
        <p:sp>
          <p:nvSpPr>
            <p:cNvPr id="14" name="Freeform 14"/>
            <p:cNvSpPr/>
            <p:nvPr/>
          </p:nvSpPr>
          <p:spPr>
            <a:xfrm>
              <a:off x="0" y="0"/>
              <a:ext cx="812800" cy="357089"/>
            </a:xfrm>
            <a:custGeom>
              <a:avLst/>
              <a:gdLst/>
              <a:ahLst/>
              <a:cxnLst/>
              <a:rect l="l" t="t" r="r" b="b"/>
              <a:pathLst>
                <a:path w="812800" h="357089">
                  <a:moveTo>
                    <a:pt x="0" y="0"/>
                  </a:moveTo>
                  <a:lnTo>
                    <a:pt x="609600" y="0"/>
                  </a:lnTo>
                  <a:lnTo>
                    <a:pt x="812800" y="178545"/>
                  </a:lnTo>
                  <a:lnTo>
                    <a:pt x="609600" y="357089"/>
                  </a:lnTo>
                  <a:lnTo>
                    <a:pt x="0" y="357089"/>
                  </a:lnTo>
                  <a:lnTo>
                    <a:pt x="203200" y="178545"/>
                  </a:lnTo>
                  <a:lnTo>
                    <a:pt x="0" y="0"/>
                  </a:lnTo>
                  <a:close/>
                </a:path>
              </a:pathLst>
            </a:custGeom>
            <a:solidFill>
              <a:srgbClr val="FDA337"/>
            </a:solidFill>
          </p:spPr>
        </p:sp>
        <p:sp>
          <p:nvSpPr>
            <p:cNvPr id="15" name="TextBox 15"/>
            <p:cNvSpPr txBox="1"/>
            <p:nvPr/>
          </p:nvSpPr>
          <p:spPr>
            <a:xfrm>
              <a:off x="177800" y="9525"/>
              <a:ext cx="558800" cy="396875"/>
            </a:xfrm>
            <a:prstGeom prst="rect">
              <a:avLst/>
            </a:prstGeom>
          </p:spPr>
          <p:txBody>
            <a:bodyPr lIns="50800" tIns="50800" rIns="50800" bIns="50800" rtlCol="0" anchor="ctr"/>
            <a:lstStyle/>
            <a:p>
              <a:pPr algn="ctr">
                <a:lnSpc>
                  <a:spcPts val="2997"/>
                </a:lnSpc>
              </a:pPr>
              <a:endParaRPr/>
            </a:p>
          </p:txBody>
        </p:sp>
      </p:grpSp>
      <p:grpSp>
        <p:nvGrpSpPr>
          <p:cNvPr id="16" name="Group 16"/>
          <p:cNvGrpSpPr/>
          <p:nvPr/>
        </p:nvGrpSpPr>
        <p:grpSpPr>
          <a:xfrm>
            <a:off x="12646907" y="8074740"/>
            <a:ext cx="3728411" cy="1638011"/>
            <a:chOff x="0" y="0"/>
            <a:chExt cx="812800" cy="357089"/>
          </a:xfrm>
        </p:grpSpPr>
        <p:sp>
          <p:nvSpPr>
            <p:cNvPr id="17" name="Freeform 17"/>
            <p:cNvSpPr/>
            <p:nvPr/>
          </p:nvSpPr>
          <p:spPr>
            <a:xfrm>
              <a:off x="0" y="0"/>
              <a:ext cx="812800" cy="357089"/>
            </a:xfrm>
            <a:custGeom>
              <a:avLst/>
              <a:gdLst/>
              <a:ahLst/>
              <a:cxnLst/>
              <a:rect l="l" t="t" r="r" b="b"/>
              <a:pathLst>
                <a:path w="812800" h="357089">
                  <a:moveTo>
                    <a:pt x="0" y="0"/>
                  </a:moveTo>
                  <a:lnTo>
                    <a:pt x="609600" y="0"/>
                  </a:lnTo>
                  <a:lnTo>
                    <a:pt x="812800" y="178545"/>
                  </a:lnTo>
                  <a:lnTo>
                    <a:pt x="609600" y="357089"/>
                  </a:lnTo>
                  <a:lnTo>
                    <a:pt x="0" y="357089"/>
                  </a:lnTo>
                  <a:lnTo>
                    <a:pt x="203200" y="178545"/>
                  </a:lnTo>
                  <a:lnTo>
                    <a:pt x="0" y="0"/>
                  </a:lnTo>
                  <a:close/>
                </a:path>
              </a:pathLst>
            </a:custGeom>
            <a:solidFill>
              <a:srgbClr val="6BA7C4"/>
            </a:solidFill>
          </p:spPr>
        </p:sp>
        <p:sp>
          <p:nvSpPr>
            <p:cNvPr id="18" name="TextBox 18"/>
            <p:cNvSpPr txBox="1"/>
            <p:nvPr/>
          </p:nvSpPr>
          <p:spPr>
            <a:xfrm>
              <a:off x="177800" y="9525"/>
              <a:ext cx="558800" cy="396875"/>
            </a:xfrm>
            <a:prstGeom prst="rect">
              <a:avLst/>
            </a:prstGeom>
          </p:spPr>
          <p:txBody>
            <a:bodyPr lIns="50800" tIns="50800" rIns="50800" bIns="50800" rtlCol="0" anchor="ctr"/>
            <a:lstStyle/>
            <a:p>
              <a:pPr algn="ctr">
                <a:lnSpc>
                  <a:spcPts val="2997"/>
                </a:lnSpc>
              </a:pPr>
              <a:endParaRPr/>
            </a:p>
          </p:txBody>
        </p:sp>
      </p:grpSp>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59131" y="8691732"/>
            <a:ext cx="868213" cy="942429"/>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66936" y="8691732"/>
            <a:ext cx="911907" cy="812737"/>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39757" y="8582726"/>
            <a:ext cx="921743" cy="921743"/>
          </a:xfrm>
          <a:prstGeom prst="rect">
            <a:avLst/>
          </a:prstGeom>
        </p:spPr>
      </p:pic>
      <p:grpSp>
        <p:nvGrpSpPr>
          <p:cNvPr id="22" name="Group 22"/>
          <p:cNvGrpSpPr/>
          <p:nvPr/>
        </p:nvGrpSpPr>
        <p:grpSpPr>
          <a:xfrm>
            <a:off x="1361944" y="135501"/>
            <a:ext cx="15564112" cy="1614947"/>
            <a:chOff x="0" y="0"/>
            <a:chExt cx="4352738" cy="451644"/>
          </a:xfrm>
        </p:grpSpPr>
        <p:sp>
          <p:nvSpPr>
            <p:cNvPr id="23" name="Freeform 23"/>
            <p:cNvSpPr/>
            <p:nvPr/>
          </p:nvSpPr>
          <p:spPr>
            <a:xfrm>
              <a:off x="0" y="0"/>
              <a:ext cx="4352738" cy="451644"/>
            </a:xfrm>
            <a:custGeom>
              <a:avLst/>
              <a:gdLst/>
              <a:ahLst/>
              <a:cxnLst/>
              <a:rect l="l" t="t" r="r" b="b"/>
              <a:pathLst>
                <a:path w="4352738" h="451644">
                  <a:moveTo>
                    <a:pt x="25368" y="0"/>
                  </a:moveTo>
                  <a:lnTo>
                    <a:pt x="4327370" y="0"/>
                  </a:lnTo>
                  <a:cubicBezTo>
                    <a:pt x="4341380" y="0"/>
                    <a:pt x="4352738" y="11358"/>
                    <a:pt x="4352738" y="25368"/>
                  </a:cubicBezTo>
                  <a:lnTo>
                    <a:pt x="4352738" y="426276"/>
                  </a:lnTo>
                  <a:cubicBezTo>
                    <a:pt x="4352738" y="440286"/>
                    <a:pt x="4341380" y="451644"/>
                    <a:pt x="4327370" y="451644"/>
                  </a:cubicBezTo>
                  <a:lnTo>
                    <a:pt x="25368" y="451644"/>
                  </a:lnTo>
                  <a:cubicBezTo>
                    <a:pt x="11358" y="451644"/>
                    <a:pt x="0" y="440286"/>
                    <a:pt x="0" y="426276"/>
                  </a:cubicBezTo>
                  <a:lnTo>
                    <a:pt x="0" y="25368"/>
                  </a:lnTo>
                  <a:cubicBezTo>
                    <a:pt x="0" y="11358"/>
                    <a:pt x="11358" y="0"/>
                    <a:pt x="25368" y="0"/>
                  </a:cubicBezTo>
                  <a:close/>
                </a:path>
              </a:pathLst>
            </a:custGeom>
            <a:solidFill>
              <a:srgbClr val="FAC090"/>
            </a:solidFill>
          </p:spPr>
        </p:sp>
        <p:sp>
          <p:nvSpPr>
            <p:cNvPr id="24" name="TextBox 2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25" name="Group 25"/>
          <p:cNvGrpSpPr/>
          <p:nvPr/>
        </p:nvGrpSpPr>
        <p:grpSpPr>
          <a:xfrm>
            <a:off x="1956951" y="2399497"/>
            <a:ext cx="4098518" cy="6763449"/>
            <a:chOff x="0" y="0"/>
            <a:chExt cx="1146212" cy="1891500"/>
          </a:xfrm>
        </p:grpSpPr>
        <p:sp>
          <p:nvSpPr>
            <p:cNvPr id="26" name="Freeform 26"/>
            <p:cNvSpPr/>
            <p:nvPr/>
          </p:nvSpPr>
          <p:spPr>
            <a:xfrm>
              <a:off x="0" y="0"/>
              <a:ext cx="1146212" cy="1891500"/>
            </a:xfrm>
            <a:custGeom>
              <a:avLst/>
              <a:gdLst/>
              <a:ahLst/>
              <a:cxnLst/>
              <a:rect l="l" t="t" r="r" b="b"/>
              <a:pathLst>
                <a:path w="1146212" h="1891500">
                  <a:moveTo>
                    <a:pt x="96337" y="0"/>
                  </a:moveTo>
                  <a:lnTo>
                    <a:pt x="1049876" y="0"/>
                  </a:lnTo>
                  <a:cubicBezTo>
                    <a:pt x="1075426" y="0"/>
                    <a:pt x="1099929" y="10150"/>
                    <a:pt x="1117996" y="28216"/>
                  </a:cubicBezTo>
                  <a:cubicBezTo>
                    <a:pt x="1136063" y="46283"/>
                    <a:pt x="1146212" y="70787"/>
                    <a:pt x="1146212" y="96337"/>
                  </a:cubicBezTo>
                  <a:lnTo>
                    <a:pt x="1146212" y="1795163"/>
                  </a:lnTo>
                  <a:cubicBezTo>
                    <a:pt x="1146212" y="1848369"/>
                    <a:pt x="1103081" y="1891500"/>
                    <a:pt x="1049876" y="1891500"/>
                  </a:cubicBezTo>
                  <a:lnTo>
                    <a:pt x="96337" y="1891500"/>
                  </a:lnTo>
                  <a:cubicBezTo>
                    <a:pt x="43131" y="1891500"/>
                    <a:pt x="0" y="1848369"/>
                    <a:pt x="0" y="1795163"/>
                  </a:cubicBezTo>
                  <a:lnTo>
                    <a:pt x="0" y="96337"/>
                  </a:lnTo>
                  <a:cubicBezTo>
                    <a:pt x="0" y="70787"/>
                    <a:pt x="10150" y="46283"/>
                    <a:pt x="28216" y="28216"/>
                  </a:cubicBezTo>
                  <a:cubicBezTo>
                    <a:pt x="46283" y="10150"/>
                    <a:pt x="70787" y="0"/>
                    <a:pt x="96337" y="0"/>
                  </a:cubicBezTo>
                  <a:close/>
                </a:path>
              </a:pathLst>
            </a:custGeom>
            <a:solidFill>
              <a:srgbClr val="FAC090"/>
            </a:solidFill>
          </p:spPr>
        </p:sp>
        <p:sp>
          <p:nvSpPr>
            <p:cNvPr id="27" name="TextBox 27"/>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28" name="TextBox 28"/>
          <p:cNvSpPr txBox="1"/>
          <p:nvPr/>
        </p:nvSpPr>
        <p:spPr>
          <a:xfrm>
            <a:off x="2483266" y="619119"/>
            <a:ext cx="13321468" cy="647712"/>
          </a:xfrm>
          <a:prstGeom prst="rect">
            <a:avLst/>
          </a:prstGeom>
        </p:spPr>
        <p:txBody>
          <a:bodyPr lIns="0" tIns="0" rIns="0" bIns="0" rtlCol="0" anchor="t">
            <a:spAutoFit/>
          </a:bodyPr>
          <a:lstStyle/>
          <a:p>
            <a:pPr algn="ctr">
              <a:lnSpc>
                <a:spcPts val="5159"/>
              </a:lnSpc>
            </a:pPr>
            <a:r>
              <a:rPr lang="en-US" sz="4300" spc="-43">
                <a:solidFill>
                  <a:srgbClr val="000000"/>
                </a:solidFill>
                <a:latin typeface="Libre Baskerville Bold"/>
              </a:rPr>
              <a:t>#1: Conduct and publish more research on race</a:t>
            </a:r>
          </a:p>
        </p:txBody>
      </p:sp>
      <p:sp>
        <p:nvSpPr>
          <p:cNvPr id="29" name="TextBox 29"/>
          <p:cNvSpPr txBox="1"/>
          <p:nvPr/>
        </p:nvSpPr>
        <p:spPr>
          <a:xfrm>
            <a:off x="2189291" y="5699931"/>
            <a:ext cx="3434967" cy="2520185"/>
          </a:xfrm>
          <a:prstGeom prst="rect">
            <a:avLst/>
          </a:prstGeom>
        </p:spPr>
        <p:txBody>
          <a:bodyPr lIns="0" tIns="0" rIns="0" bIns="0" rtlCol="0" anchor="t">
            <a:spAutoFit/>
          </a:bodyPr>
          <a:lstStyle/>
          <a:p>
            <a:pPr marL="496580" lvl="1" indent="-248290" algn="l">
              <a:lnSpc>
                <a:spcPts val="2484"/>
              </a:lnSpc>
              <a:buFont typeface="Arial"/>
              <a:buChar char="•"/>
            </a:pPr>
            <a:r>
              <a:rPr lang="en-US" sz="2300" spc="-91">
                <a:solidFill>
                  <a:srgbClr val="000000"/>
                </a:solidFill>
                <a:latin typeface="Canva Sans"/>
              </a:rPr>
              <a:t>Require authors to address applications of work to populations of color and populations experiencing inequality (Roberts et al., 2020)</a:t>
            </a:r>
          </a:p>
        </p:txBody>
      </p:sp>
      <p:sp>
        <p:nvSpPr>
          <p:cNvPr id="30" name="TextBox 30"/>
          <p:cNvSpPr txBox="1"/>
          <p:nvPr/>
        </p:nvSpPr>
        <p:spPr>
          <a:xfrm>
            <a:off x="8310634" y="8166297"/>
            <a:ext cx="1250866" cy="311111"/>
          </a:xfrm>
          <a:prstGeom prst="rect">
            <a:avLst/>
          </a:prstGeom>
        </p:spPr>
        <p:txBody>
          <a:bodyPr wrap="square" lIns="0" tIns="0" rIns="0" bIns="0" rtlCol="0" anchor="t">
            <a:spAutoFit/>
          </a:bodyPr>
          <a:lstStyle/>
          <a:p>
            <a:pPr algn="ctr">
              <a:lnSpc>
                <a:spcPts val="2550"/>
              </a:lnSpc>
            </a:pPr>
            <a:r>
              <a:rPr lang="en-US" sz="1822">
                <a:solidFill>
                  <a:srgbClr val="000000"/>
                </a:solidFill>
                <a:latin typeface="Libre Baskerville Bold"/>
              </a:rPr>
              <a:t>Detection</a:t>
            </a:r>
          </a:p>
        </p:txBody>
      </p:sp>
      <p:sp>
        <p:nvSpPr>
          <p:cNvPr id="31" name="TextBox 31"/>
          <p:cNvSpPr txBox="1"/>
          <p:nvPr/>
        </p:nvSpPr>
        <p:spPr>
          <a:xfrm>
            <a:off x="10578124" y="8166297"/>
            <a:ext cx="1951159" cy="311111"/>
          </a:xfrm>
          <a:prstGeom prst="rect">
            <a:avLst/>
          </a:prstGeom>
        </p:spPr>
        <p:txBody>
          <a:bodyPr wrap="square" lIns="0" tIns="0" rIns="0" bIns="0" rtlCol="0" anchor="t">
            <a:spAutoFit/>
          </a:bodyPr>
          <a:lstStyle/>
          <a:p>
            <a:pPr algn="ctr">
              <a:lnSpc>
                <a:spcPts val="2550"/>
              </a:lnSpc>
            </a:pPr>
            <a:r>
              <a:rPr lang="en-US" sz="1822">
                <a:solidFill>
                  <a:srgbClr val="000000"/>
                </a:solidFill>
                <a:latin typeface="Libre Baskerville Bold"/>
              </a:rPr>
              <a:t>Understanding</a:t>
            </a:r>
          </a:p>
        </p:txBody>
      </p:sp>
      <p:sp>
        <p:nvSpPr>
          <p:cNvPr id="32" name="TextBox 32"/>
          <p:cNvSpPr txBox="1"/>
          <p:nvPr/>
        </p:nvSpPr>
        <p:spPr>
          <a:xfrm>
            <a:off x="13857234" y="8166297"/>
            <a:ext cx="1272007" cy="312829"/>
          </a:xfrm>
          <a:prstGeom prst="rect">
            <a:avLst/>
          </a:prstGeom>
        </p:spPr>
        <p:txBody>
          <a:bodyPr lIns="0" tIns="0" rIns="0" bIns="0" rtlCol="0" anchor="t">
            <a:spAutoFit/>
          </a:bodyPr>
          <a:lstStyle/>
          <a:p>
            <a:pPr algn="ctr">
              <a:lnSpc>
                <a:spcPts val="2550"/>
              </a:lnSpc>
            </a:pPr>
            <a:r>
              <a:rPr lang="en-US" sz="1822">
                <a:solidFill>
                  <a:srgbClr val="000000"/>
                </a:solidFill>
                <a:latin typeface="Libre Baskerville Bold"/>
              </a:rPr>
              <a:t>Reduction</a:t>
            </a:r>
          </a:p>
        </p:txBody>
      </p:sp>
      <p:sp>
        <p:nvSpPr>
          <p:cNvPr id="33" name="TextBox 33"/>
          <p:cNvSpPr txBox="1"/>
          <p:nvPr/>
        </p:nvSpPr>
        <p:spPr>
          <a:xfrm>
            <a:off x="2189291" y="3107053"/>
            <a:ext cx="3473541" cy="1891758"/>
          </a:xfrm>
          <a:prstGeom prst="rect">
            <a:avLst/>
          </a:prstGeom>
        </p:spPr>
        <p:txBody>
          <a:bodyPr lIns="0" tIns="0" rIns="0" bIns="0" rtlCol="0" anchor="t">
            <a:spAutoFit/>
          </a:bodyPr>
          <a:lstStyle/>
          <a:p>
            <a:pPr marL="457730" lvl="1" indent="-228865" algn="l">
              <a:lnSpc>
                <a:spcPts val="2484"/>
              </a:lnSpc>
              <a:buFont typeface="Arial"/>
              <a:buChar char="•"/>
            </a:pPr>
            <a:r>
              <a:rPr lang="en-US" sz="2300" spc="-91">
                <a:solidFill>
                  <a:srgbClr val="000000"/>
                </a:solidFill>
                <a:latin typeface="Canva Sans"/>
              </a:rPr>
              <a:t>Conduct more research and teach on diversity science theories and frameworks (Buchanan &amp; </a:t>
            </a:r>
            <a:r>
              <a:rPr lang="en-US" sz="2300" spc="-91" err="1">
                <a:solidFill>
                  <a:srgbClr val="000000"/>
                </a:solidFill>
                <a:latin typeface="Canva Sans"/>
              </a:rPr>
              <a:t>Wiklund</a:t>
            </a:r>
            <a:r>
              <a:rPr lang="en-US" sz="2300" spc="-91">
                <a:solidFill>
                  <a:srgbClr val="000000"/>
                </a:solidFill>
                <a:latin typeface="Canva Sans"/>
              </a:rPr>
              <a:t>, 2021)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28507" y="3854102"/>
            <a:ext cx="8086577" cy="5959509"/>
            <a:chOff x="0" y="0"/>
            <a:chExt cx="2129798" cy="1569583"/>
          </a:xfrm>
        </p:grpSpPr>
        <p:sp>
          <p:nvSpPr>
            <p:cNvPr id="3" name="Freeform 3"/>
            <p:cNvSpPr/>
            <p:nvPr/>
          </p:nvSpPr>
          <p:spPr>
            <a:xfrm>
              <a:off x="0" y="0"/>
              <a:ext cx="2129798" cy="1569582"/>
            </a:xfrm>
            <a:custGeom>
              <a:avLst/>
              <a:gdLst/>
              <a:ahLst/>
              <a:cxnLst/>
              <a:rect l="l" t="t" r="r" b="b"/>
              <a:pathLst>
                <a:path w="2129798" h="1569582">
                  <a:moveTo>
                    <a:pt x="0" y="0"/>
                  </a:moveTo>
                  <a:lnTo>
                    <a:pt x="2129798" y="0"/>
                  </a:lnTo>
                  <a:lnTo>
                    <a:pt x="2129798" y="1569582"/>
                  </a:lnTo>
                  <a:lnTo>
                    <a:pt x="0" y="1569582"/>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5" name="Group 5"/>
          <p:cNvGrpSpPr/>
          <p:nvPr/>
        </p:nvGrpSpPr>
        <p:grpSpPr>
          <a:xfrm>
            <a:off x="423648" y="3854102"/>
            <a:ext cx="9055591" cy="5959509"/>
            <a:chOff x="0" y="0"/>
            <a:chExt cx="2385012" cy="1569583"/>
          </a:xfrm>
        </p:grpSpPr>
        <p:sp>
          <p:nvSpPr>
            <p:cNvPr id="6" name="Freeform 6"/>
            <p:cNvSpPr/>
            <p:nvPr/>
          </p:nvSpPr>
          <p:spPr>
            <a:xfrm>
              <a:off x="0" y="0"/>
              <a:ext cx="2385012" cy="1569582"/>
            </a:xfrm>
            <a:custGeom>
              <a:avLst/>
              <a:gdLst/>
              <a:ahLst/>
              <a:cxnLst/>
              <a:rect l="l" t="t" r="r" b="b"/>
              <a:pathLst>
                <a:path w="2385012" h="1569582">
                  <a:moveTo>
                    <a:pt x="0" y="0"/>
                  </a:moveTo>
                  <a:lnTo>
                    <a:pt x="2385012" y="0"/>
                  </a:lnTo>
                  <a:lnTo>
                    <a:pt x="2385012" y="1569582"/>
                  </a:lnTo>
                  <a:lnTo>
                    <a:pt x="0" y="1569582"/>
                  </a:lnTo>
                  <a:close/>
                </a:path>
              </a:pathLst>
            </a:custGeom>
            <a:solidFill>
              <a:srgbClr val="DA9010"/>
            </a:solidFill>
          </p:spPr>
        </p:sp>
        <p:sp>
          <p:nvSpPr>
            <p:cNvPr id="7" name="TextBox 7"/>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8" name="Picture 8"/>
          <p:cNvPicPr>
            <a:picLocks noChangeAspect="1"/>
          </p:cNvPicPr>
          <p:nvPr/>
        </p:nvPicPr>
        <p:blipFill>
          <a:blip r:embed="rId3"/>
          <a:srcRect b="884"/>
          <a:stretch>
            <a:fillRect/>
          </a:stretch>
        </p:blipFill>
        <p:spPr>
          <a:xfrm>
            <a:off x="667876" y="4122686"/>
            <a:ext cx="8598639" cy="542234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87309" y="4428353"/>
            <a:ext cx="2831295" cy="1769560"/>
          </a:xfrm>
          <a:prstGeom prst="rect">
            <a:avLst/>
          </a:prstGeom>
        </p:spPr>
      </p:pic>
      <p:grpSp>
        <p:nvGrpSpPr>
          <p:cNvPr id="10" name="Group 10"/>
          <p:cNvGrpSpPr/>
          <p:nvPr/>
        </p:nvGrpSpPr>
        <p:grpSpPr>
          <a:xfrm>
            <a:off x="9266515" y="335148"/>
            <a:ext cx="6411044" cy="3366554"/>
            <a:chOff x="0" y="0"/>
            <a:chExt cx="1688505" cy="886664"/>
          </a:xfrm>
        </p:grpSpPr>
        <p:sp>
          <p:nvSpPr>
            <p:cNvPr id="11" name="Freeform 11"/>
            <p:cNvSpPr/>
            <p:nvPr/>
          </p:nvSpPr>
          <p:spPr>
            <a:xfrm>
              <a:off x="0" y="0"/>
              <a:ext cx="1688505" cy="886664"/>
            </a:xfrm>
            <a:custGeom>
              <a:avLst/>
              <a:gdLst/>
              <a:ahLst/>
              <a:cxnLst/>
              <a:rect l="l" t="t" r="r" b="b"/>
              <a:pathLst>
                <a:path w="1688505" h="886664">
                  <a:moveTo>
                    <a:pt x="0" y="0"/>
                  </a:moveTo>
                  <a:lnTo>
                    <a:pt x="1688505" y="0"/>
                  </a:lnTo>
                  <a:lnTo>
                    <a:pt x="1688505" y="886664"/>
                  </a:lnTo>
                  <a:lnTo>
                    <a:pt x="0" y="886664"/>
                  </a:lnTo>
                  <a:close/>
                </a:path>
              </a:pathLst>
            </a:custGeom>
            <a:solidFill>
              <a:srgbClr val="F5B86F"/>
            </a:solidFill>
          </p:spPr>
        </p:sp>
        <p:sp>
          <p:nvSpPr>
            <p:cNvPr id="12" name="TextBox 12"/>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13" name="TextBox 13"/>
          <p:cNvSpPr txBox="1"/>
          <p:nvPr/>
        </p:nvSpPr>
        <p:spPr>
          <a:xfrm>
            <a:off x="9753495" y="615514"/>
            <a:ext cx="5356210" cy="2885405"/>
          </a:xfrm>
          <a:prstGeom prst="rect">
            <a:avLst/>
          </a:prstGeom>
        </p:spPr>
        <p:txBody>
          <a:bodyPr lIns="0" tIns="0" rIns="0" bIns="0" rtlCol="0" anchor="t">
            <a:spAutoFit/>
          </a:bodyPr>
          <a:lstStyle/>
          <a:p>
            <a:pPr marL="496571" lvl="1" indent="-248285">
              <a:lnSpc>
                <a:spcPts val="2484"/>
              </a:lnSpc>
              <a:buFont typeface="Arial"/>
              <a:buChar char="•"/>
            </a:pPr>
            <a:r>
              <a:rPr lang="en-US" sz="2300" spc="-89">
                <a:solidFill>
                  <a:srgbClr val="000000"/>
                </a:solidFill>
                <a:latin typeface="Canva Sans"/>
              </a:rPr>
              <a:t>Conduct more research from a diversity science perspective and use research methods appropriate for BIPOC populations (Chávez et al., 2008)</a:t>
            </a:r>
          </a:p>
          <a:p>
            <a:pPr algn="l">
              <a:lnSpc>
                <a:spcPts val="2484"/>
              </a:lnSpc>
            </a:pPr>
            <a:endParaRPr lang="en-US" sz="2300" spc="-89">
              <a:solidFill>
                <a:srgbClr val="000000"/>
              </a:solidFill>
              <a:latin typeface="Canva Sans"/>
            </a:endParaRPr>
          </a:p>
          <a:p>
            <a:pPr marL="457972" lvl="1" indent="-228986" algn="l">
              <a:lnSpc>
                <a:spcPts val="2484"/>
              </a:lnSpc>
              <a:buFont typeface="Arial"/>
              <a:buChar char="•"/>
            </a:pPr>
            <a:r>
              <a:rPr lang="en-US" sz="2300" spc="-91">
                <a:solidFill>
                  <a:srgbClr val="000000"/>
                </a:solidFill>
                <a:latin typeface="Canva Sans"/>
              </a:rPr>
              <a:t>Incentivize authors who submit research using diversity science approaches. </a:t>
            </a:r>
          </a:p>
        </p:txBody>
      </p:sp>
      <p:grpSp>
        <p:nvGrpSpPr>
          <p:cNvPr id="14" name="Group 14"/>
          <p:cNvGrpSpPr/>
          <p:nvPr/>
        </p:nvGrpSpPr>
        <p:grpSpPr>
          <a:xfrm>
            <a:off x="423648" y="335148"/>
            <a:ext cx="8720352" cy="3366554"/>
            <a:chOff x="0" y="0"/>
            <a:chExt cx="2296718" cy="886664"/>
          </a:xfrm>
        </p:grpSpPr>
        <p:sp>
          <p:nvSpPr>
            <p:cNvPr id="15" name="Freeform 15"/>
            <p:cNvSpPr/>
            <p:nvPr/>
          </p:nvSpPr>
          <p:spPr>
            <a:xfrm>
              <a:off x="0" y="0"/>
              <a:ext cx="2296718" cy="886664"/>
            </a:xfrm>
            <a:custGeom>
              <a:avLst/>
              <a:gdLst/>
              <a:ahLst/>
              <a:cxnLst/>
              <a:rect l="l" t="t" r="r" b="b"/>
              <a:pathLst>
                <a:path w="2296718" h="886664">
                  <a:moveTo>
                    <a:pt x="0" y="0"/>
                  </a:moveTo>
                  <a:lnTo>
                    <a:pt x="2296718" y="0"/>
                  </a:lnTo>
                  <a:lnTo>
                    <a:pt x="2296718" y="886664"/>
                  </a:lnTo>
                  <a:lnTo>
                    <a:pt x="0" y="886664"/>
                  </a:lnTo>
                  <a:close/>
                </a:path>
              </a:pathLst>
            </a:custGeom>
            <a:solidFill>
              <a:srgbClr val="FAC090"/>
            </a:solidFill>
          </p:spPr>
        </p:sp>
        <p:sp>
          <p:nvSpPr>
            <p:cNvPr id="16" name="TextBox 16"/>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17" name="TextBox 17"/>
          <p:cNvSpPr txBox="1"/>
          <p:nvPr/>
        </p:nvSpPr>
        <p:spPr>
          <a:xfrm>
            <a:off x="724803" y="1359819"/>
            <a:ext cx="8087452" cy="1286669"/>
          </a:xfrm>
          <a:prstGeom prst="rect">
            <a:avLst/>
          </a:prstGeom>
        </p:spPr>
        <p:txBody>
          <a:bodyPr lIns="0" tIns="0" rIns="0" bIns="0" rtlCol="0" anchor="t">
            <a:spAutoFit/>
          </a:bodyPr>
          <a:lstStyle/>
          <a:p>
            <a:pPr algn="ctr">
              <a:lnSpc>
                <a:spcPts val="3404"/>
              </a:lnSpc>
            </a:pPr>
            <a:r>
              <a:rPr lang="en-US" sz="3151" spc="-31">
                <a:solidFill>
                  <a:srgbClr val="000000"/>
                </a:solidFill>
                <a:latin typeface="Libre Baskerville Bold"/>
              </a:rPr>
              <a:t>#3 and #5: Promote diversity science &amp; research methods appropriate for BIPOC populations</a:t>
            </a:r>
          </a:p>
        </p:txBody>
      </p:sp>
      <p:sp>
        <p:nvSpPr>
          <p:cNvPr id="18" name="TextBox 18"/>
          <p:cNvSpPr txBox="1"/>
          <p:nvPr/>
        </p:nvSpPr>
        <p:spPr>
          <a:xfrm>
            <a:off x="10360241" y="6369947"/>
            <a:ext cx="2485432" cy="235309"/>
          </a:xfrm>
          <a:prstGeom prst="rect">
            <a:avLst/>
          </a:prstGeom>
        </p:spPr>
        <p:txBody>
          <a:bodyPr lIns="0" tIns="0" rIns="0" bIns="0" rtlCol="0" anchor="t">
            <a:spAutoFit/>
          </a:bodyPr>
          <a:lstStyle/>
          <a:p>
            <a:pPr algn="ctr">
              <a:lnSpc>
                <a:spcPts val="1836"/>
              </a:lnSpc>
            </a:pPr>
            <a:r>
              <a:rPr lang="en-US" sz="1700" spc="-67">
                <a:solidFill>
                  <a:srgbClr val="000000"/>
                </a:solidFill>
                <a:latin typeface="Canva Sans"/>
              </a:rPr>
              <a:t>Variable-Centered </a:t>
            </a:r>
          </a:p>
        </p:txBody>
      </p:sp>
      <p:sp>
        <p:nvSpPr>
          <p:cNvPr id="19" name="TextBox 19"/>
          <p:cNvSpPr txBox="1"/>
          <p:nvPr/>
        </p:nvSpPr>
        <p:spPr>
          <a:xfrm>
            <a:off x="14588497" y="6369947"/>
            <a:ext cx="2485432" cy="235309"/>
          </a:xfrm>
          <a:prstGeom prst="rect">
            <a:avLst/>
          </a:prstGeom>
        </p:spPr>
        <p:txBody>
          <a:bodyPr lIns="0" tIns="0" rIns="0" bIns="0" rtlCol="0" anchor="t">
            <a:spAutoFit/>
          </a:bodyPr>
          <a:lstStyle/>
          <a:p>
            <a:pPr algn="ctr">
              <a:lnSpc>
                <a:spcPts val="1836"/>
              </a:lnSpc>
            </a:pPr>
            <a:r>
              <a:rPr lang="en-US" sz="1700" spc="-67">
                <a:solidFill>
                  <a:srgbClr val="000000"/>
                </a:solidFill>
                <a:latin typeface="Canva Sans"/>
              </a:rPr>
              <a:t>Person-Centered</a:t>
            </a:r>
          </a:p>
        </p:txBody>
      </p:sp>
      <p:sp>
        <p:nvSpPr>
          <p:cNvPr id="20" name="TextBox 20"/>
          <p:cNvSpPr txBox="1"/>
          <p:nvPr/>
        </p:nvSpPr>
        <p:spPr>
          <a:xfrm>
            <a:off x="12431600" y="8848473"/>
            <a:ext cx="2485432" cy="235309"/>
          </a:xfrm>
          <a:prstGeom prst="rect">
            <a:avLst/>
          </a:prstGeom>
        </p:spPr>
        <p:txBody>
          <a:bodyPr lIns="0" tIns="0" rIns="0" bIns="0" rtlCol="0" anchor="t">
            <a:spAutoFit/>
          </a:bodyPr>
          <a:lstStyle/>
          <a:p>
            <a:pPr algn="ctr">
              <a:lnSpc>
                <a:spcPts val="1836"/>
              </a:lnSpc>
            </a:pPr>
            <a:r>
              <a:rPr lang="en-US" sz="1700" spc="-67">
                <a:solidFill>
                  <a:srgbClr val="000000"/>
                </a:solidFill>
                <a:latin typeface="Canva Sans"/>
              </a:rPr>
              <a:t>Person-Specific</a:t>
            </a:r>
          </a:p>
        </p:txBody>
      </p:sp>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3719"/>
          <a:stretch>
            <a:fillRect/>
          </a:stretch>
        </p:blipFill>
        <p:spPr>
          <a:xfrm>
            <a:off x="14403127" y="4449033"/>
            <a:ext cx="744074" cy="1769560"/>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401" r="49555"/>
          <a:stretch>
            <a:fillRect/>
          </a:stretch>
        </p:blipFill>
        <p:spPr>
          <a:xfrm>
            <a:off x="15137676" y="4449033"/>
            <a:ext cx="709023" cy="1769560"/>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9570" t="504" r="28463"/>
          <a:stretch>
            <a:fillRect/>
          </a:stretch>
        </p:blipFill>
        <p:spPr>
          <a:xfrm>
            <a:off x="15843785" y="4457958"/>
            <a:ext cx="621950" cy="1760634"/>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1971"/>
          <a:stretch>
            <a:fillRect/>
          </a:stretch>
        </p:blipFill>
        <p:spPr>
          <a:xfrm>
            <a:off x="16465735" y="4435246"/>
            <a:ext cx="793565" cy="1769560"/>
          </a:xfrm>
          <a:prstGeom prst="rect">
            <a:avLst/>
          </a:prstGeom>
        </p:spPr>
      </p:pic>
      <p:grpSp>
        <p:nvGrpSpPr>
          <p:cNvPr id="25" name="Group 25"/>
          <p:cNvGrpSpPr/>
          <p:nvPr/>
        </p:nvGrpSpPr>
        <p:grpSpPr>
          <a:xfrm>
            <a:off x="15801383" y="2236606"/>
            <a:ext cx="1913701" cy="1465095"/>
            <a:chOff x="0" y="0"/>
            <a:chExt cx="504020" cy="385869"/>
          </a:xfrm>
        </p:grpSpPr>
        <p:sp>
          <p:nvSpPr>
            <p:cNvPr id="26" name="Freeform 26"/>
            <p:cNvSpPr/>
            <p:nvPr/>
          </p:nvSpPr>
          <p:spPr>
            <a:xfrm>
              <a:off x="0" y="0"/>
              <a:ext cx="504020" cy="385869"/>
            </a:xfrm>
            <a:custGeom>
              <a:avLst/>
              <a:gdLst/>
              <a:ahLst/>
              <a:cxnLst/>
              <a:rect l="l" t="t" r="r" b="b"/>
              <a:pathLst>
                <a:path w="504020" h="385869">
                  <a:moveTo>
                    <a:pt x="0" y="0"/>
                  </a:moveTo>
                  <a:lnTo>
                    <a:pt x="504020" y="0"/>
                  </a:lnTo>
                  <a:lnTo>
                    <a:pt x="504020" y="385869"/>
                  </a:lnTo>
                  <a:lnTo>
                    <a:pt x="0" y="385869"/>
                  </a:lnTo>
                  <a:close/>
                </a:path>
              </a:pathLst>
            </a:custGeom>
            <a:solidFill>
              <a:srgbClr val="EF6843"/>
            </a:solidFill>
          </p:spPr>
        </p:sp>
        <p:sp>
          <p:nvSpPr>
            <p:cNvPr id="27" name="TextBox 27"/>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28" name="Group 28"/>
          <p:cNvGrpSpPr/>
          <p:nvPr/>
        </p:nvGrpSpPr>
        <p:grpSpPr>
          <a:xfrm>
            <a:off x="15801383" y="335148"/>
            <a:ext cx="1913701" cy="1768108"/>
            <a:chOff x="0" y="0"/>
            <a:chExt cx="504020" cy="465675"/>
          </a:xfrm>
        </p:grpSpPr>
        <p:sp>
          <p:nvSpPr>
            <p:cNvPr id="29" name="Freeform 29"/>
            <p:cNvSpPr/>
            <p:nvPr/>
          </p:nvSpPr>
          <p:spPr>
            <a:xfrm>
              <a:off x="0" y="0"/>
              <a:ext cx="504020" cy="465675"/>
            </a:xfrm>
            <a:custGeom>
              <a:avLst/>
              <a:gdLst/>
              <a:ahLst/>
              <a:cxnLst/>
              <a:rect l="l" t="t" r="r" b="b"/>
              <a:pathLst>
                <a:path w="504020" h="465675">
                  <a:moveTo>
                    <a:pt x="0" y="0"/>
                  </a:moveTo>
                  <a:lnTo>
                    <a:pt x="504020" y="0"/>
                  </a:lnTo>
                  <a:lnTo>
                    <a:pt x="504020" y="465675"/>
                  </a:lnTo>
                  <a:lnTo>
                    <a:pt x="0" y="465675"/>
                  </a:lnTo>
                  <a:close/>
                </a:path>
              </a:pathLst>
            </a:custGeom>
            <a:solidFill>
              <a:srgbClr val="B76C4E"/>
            </a:solidFill>
          </p:spPr>
        </p:sp>
        <p:sp>
          <p:nvSpPr>
            <p:cNvPr id="30" name="TextBox 30"/>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56148" y="6833856"/>
            <a:ext cx="2831295" cy="1769560"/>
          </a:xfrm>
          <a:prstGeom prst="rect">
            <a:avLst/>
          </a:prstGeom>
        </p:spPr>
      </p:pic>
      <p:pic>
        <p:nvPicPr>
          <p:cNvPr id="32" name="Picture 3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8897" t="1326" r="39319"/>
          <a:stretch>
            <a:fillRect/>
          </a:stretch>
        </p:blipFill>
        <p:spPr>
          <a:xfrm>
            <a:off x="13640868" y="6845628"/>
            <a:ext cx="335853" cy="1757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33985" y="1043005"/>
            <a:ext cx="5118040" cy="534140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41262" y="2205344"/>
            <a:ext cx="2364362" cy="3016730"/>
          </a:xfrm>
          <a:prstGeom prst="rect">
            <a:avLst/>
          </a:prstGeom>
        </p:spPr>
      </p:pic>
      <p:sp>
        <p:nvSpPr>
          <p:cNvPr id="7" name="TextBox 7"/>
          <p:cNvSpPr txBox="1"/>
          <p:nvPr/>
        </p:nvSpPr>
        <p:spPr>
          <a:xfrm>
            <a:off x="929100" y="8363062"/>
            <a:ext cx="16330200" cy="895238"/>
          </a:xfrm>
          <a:prstGeom prst="rect">
            <a:avLst/>
          </a:prstGeom>
        </p:spPr>
        <p:txBody>
          <a:bodyPr lIns="0" tIns="0" rIns="0" bIns="0" rtlCol="0" anchor="t">
            <a:spAutoFit/>
          </a:bodyPr>
          <a:lstStyle/>
          <a:p>
            <a:pPr algn="r">
              <a:lnSpc>
                <a:spcPts val="7027"/>
              </a:lnSpc>
            </a:pPr>
            <a:r>
              <a:rPr lang="en-US" sz="5856" spc="86">
                <a:solidFill>
                  <a:srgbClr val="6BA7C4"/>
                </a:solidFill>
                <a:latin typeface="Baskerville Display PT Bold"/>
              </a:rPr>
              <a:t>How research is reported</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32040">
            <a:off x="9164851" y="3803465"/>
            <a:ext cx="2364362" cy="301673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831728">
            <a:off x="6501854" y="4475765"/>
            <a:ext cx="2364362" cy="301673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831728">
            <a:off x="3137186" y="4876048"/>
            <a:ext cx="2364362" cy="301673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831728">
            <a:off x="921664" y="6864221"/>
            <a:ext cx="2364362" cy="30167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511" y="433675"/>
            <a:ext cx="17363550" cy="9463635"/>
            <a:chOff x="0" y="0"/>
            <a:chExt cx="4573116" cy="2492480"/>
          </a:xfrm>
        </p:grpSpPr>
        <p:sp>
          <p:nvSpPr>
            <p:cNvPr id="3" name="Freeform 3"/>
            <p:cNvSpPr/>
            <p:nvPr/>
          </p:nvSpPr>
          <p:spPr>
            <a:xfrm>
              <a:off x="0" y="0"/>
              <a:ext cx="4573116" cy="2492480"/>
            </a:xfrm>
            <a:custGeom>
              <a:avLst/>
              <a:gdLst/>
              <a:ahLst/>
              <a:cxnLst/>
              <a:rect l="l" t="t" r="r" b="b"/>
              <a:pathLst>
                <a:path w="4573116" h="2492480">
                  <a:moveTo>
                    <a:pt x="0" y="0"/>
                  </a:moveTo>
                  <a:lnTo>
                    <a:pt x="4573116" y="0"/>
                  </a:lnTo>
                  <a:lnTo>
                    <a:pt x="4573116" y="2492480"/>
                  </a:lnTo>
                  <a:lnTo>
                    <a:pt x="0" y="2492480"/>
                  </a:lnTo>
                  <a:close/>
                </a:path>
              </a:pathLst>
            </a:custGeom>
            <a:solidFill>
              <a:srgbClr val="FFF5EC"/>
            </a:solidFill>
          </p:spPr>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5" name="Picture 5"/>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11967" b="25659"/>
          <a:stretch>
            <a:fillRect/>
          </a:stretch>
        </p:blipFill>
        <p:spPr>
          <a:xfrm>
            <a:off x="1574208" y="449706"/>
            <a:ext cx="15139584" cy="9463439"/>
          </a:xfrm>
          <a:prstGeom prst="rect">
            <a:avLst/>
          </a:prstGeom>
        </p:spPr>
      </p:pic>
      <p:grpSp>
        <p:nvGrpSpPr>
          <p:cNvPr id="6" name="Group 6"/>
          <p:cNvGrpSpPr/>
          <p:nvPr/>
        </p:nvGrpSpPr>
        <p:grpSpPr>
          <a:xfrm>
            <a:off x="1361944" y="304233"/>
            <a:ext cx="15564112" cy="1525229"/>
            <a:chOff x="0" y="0"/>
            <a:chExt cx="4352738" cy="426553"/>
          </a:xfrm>
        </p:grpSpPr>
        <p:sp>
          <p:nvSpPr>
            <p:cNvPr id="7" name="Freeform 7"/>
            <p:cNvSpPr/>
            <p:nvPr/>
          </p:nvSpPr>
          <p:spPr>
            <a:xfrm>
              <a:off x="0" y="0"/>
              <a:ext cx="4352738" cy="426553"/>
            </a:xfrm>
            <a:custGeom>
              <a:avLst/>
              <a:gdLst/>
              <a:ahLst/>
              <a:cxnLst/>
              <a:rect l="l" t="t" r="r" b="b"/>
              <a:pathLst>
                <a:path w="4352738" h="426553">
                  <a:moveTo>
                    <a:pt x="25368" y="0"/>
                  </a:moveTo>
                  <a:lnTo>
                    <a:pt x="4327370" y="0"/>
                  </a:lnTo>
                  <a:cubicBezTo>
                    <a:pt x="4341380" y="0"/>
                    <a:pt x="4352738" y="11358"/>
                    <a:pt x="4352738" y="25368"/>
                  </a:cubicBezTo>
                  <a:lnTo>
                    <a:pt x="4352738" y="401185"/>
                  </a:lnTo>
                  <a:cubicBezTo>
                    <a:pt x="4352738" y="415195"/>
                    <a:pt x="4341380" y="426553"/>
                    <a:pt x="4327370" y="426553"/>
                  </a:cubicBezTo>
                  <a:lnTo>
                    <a:pt x="25368" y="426553"/>
                  </a:lnTo>
                  <a:cubicBezTo>
                    <a:pt x="11358" y="426553"/>
                    <a:pt x="0" y="415195"/>
                    <a:pt x="0" y="401185"/>
                  </a:cubicBezTo>
                  <a:lnTo>
                    <a:pt x="0" y="25368"/>
                  </a:lnTo>
                  <a:cubicBezTo>
                    <a:pt x="0" y="11358"/>
                    <a:pt x="11358" y="0"/>
                    <a:pt x="25368" y="0"/>
                  </a:cubicBezTo>
                  <a:close/>
                </a:path>
              </a:pathLst>
            </a:custGeom>
            <a:solidFill>
              <a:srgbClr val="6BA7C4"/>
            </a:solidFill>
          </p:spPr>
        </p:sp>
        <p:sp>
          <p:nvSpPr>
            <p:cNvPr id="8" name="TextBox 8"/>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9" name="Group 9"/>
          <p:cNvGrpSpPr/>
          <p:nvPr/>
        </p:nvGrpSpPr>
        <p:grpSpPr>
          <a:xfrm>
            <a:off x="1361944" y="2518374"/>
            <a:ext cx="4019297" cy="6739926"/>
            <a:chOff x="0" y="0"/>
            <a:chExt cx="1124057" cy="1884922"/>
          </a:xfrm>
        </p:grpSpPr>
        <p:sp>
          <p:nvSpPr>
            <p:cNvPr id="10" name="Freeform 10"/>
            <p:cNvSpPr/>
            <p:nvPr/>
          </p:nvSpPr>
          <p:spPr>
            <a:xfrm>
              <a:off x="0" y="0"/>
              <a:ext cx="1124057" cy="1884922"/>
            </a:xfrm>
            <a:custGeom>
              <a:avLst/>
              <a:gdLst/>
              <a:ahLst/>
              <a:cxnLst/>
              <a:rect l="l" t="t" r="r" b="b"/>
              <a:pathLst>
                <a:path w="1124057" h="1884922">
                  <a:moveTo>
                    <a:pt x="98236" y="0"/>
                  </a:moveTo>
                  <a:lnTo>
                    <a:pt x="1025821" y="0"/>
                  </a:lnTo>
                  <a:cubicBezTo>
                    <a:pt x="1080075" y="0"/>
                    <a:pt x="1124057" y="43982"/>
                    <a:pt x="1124057" y="98236"/>
                  </a:cubicBezTo>
                  <a:lnTo>
                    <a:pt x="1124057" y="1786686"/>
                  </a:lnTo>
                  <a:cubicBezTo>
                    <a:pt x="1124057" y="1812740"/>
                    <a:pt x="1113707" y="1837727"/>
                    <a:pt x="1095284" y="1856149"/>
                  </a:cubicBezTo>
                  <a:cubicBezTo>
                    <a:pt x="1076861" y="1874572"/>
                    <a:pt x="1051875" y="1884922"/>
                    <a:pt x="1025821" y="1884922"/>
                  </a:cubicBezTo>
                  <a:lnTo>
                    <a:pt x="98236" y="1884922"/>
                  </a:lnTo>
                  <a:cubicBezTo>
                    <a:pt x="43982" y="1884922"/>
                    <a:pt x="0" y="1840940"/>
                    <a:pt x="0" y="1786686"/>
                  </a:cubicBezTo>
                  <a:lnTo>
                    <a:pt x="0" y="98236"/>
                  </a:lnTo>
                  <a:cubicBezTo>
                    <a:pt x="0" y="43982"/>
                    <a:pt x="43982" y="0"/>
                    <a:pt x="98236" y="0"/>
                  </a:cubicBezTo>
                  <a:close/>
                </a:path>
              </a:pathLst>
            </a:custGeom>
            <a:solidFill>
              <a:srgbClr val="6BA7C4"/>
            </a:solidFill>
          </p:spPr>
        </p:sp>
        <p:sp>
          <p:nvSpPr>
            <p:cNvPr id="11" name="TextBox 11"/>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4872220" y="4879052"/>
            <a:ext cx="1135670" cy="476981"/>
          </a:xfrm>
          <a:prstGeom prst="rect">
            <a:avLst/>
          </a:prstGeom>
        </p:spPr>
      </p:pic>
      <p:pic>
        <p:nvPicPr>
          <p:cNvPr id="13" name="Picture 13"/>
          <p:cNvPicPr>
            <a:picLocks noChangeAspect="1"/>
          </p:cNvPicPr>
          <p:nvPr/>
        </p:nvPicPr>
        <p:blipFill>
          <a:blip r:embed="rId7"/>
          <a:srcRect/>
          <a:stretch>
            <a:fillRect/>
          </a:stretch>
        </p:blipFill>
        <p:spPr>
          <a:xfrm>
            <a:off x="5992252" y="2695353"/>
            <a:ext cx="6783538" cy="6385968"/>
          </a:xfrm>
          <a:prstGeom prst="rect">
            <a:avLst/>
          </a:prstGeom>
        </p:spPr>
      </p:pic>
      <p:sp>
        <p:nvSpPr>
          <p:cNvPr id="14" name="TextBox 14"/>
          <p:cNvSpPr txBox="1"/>
          <p:nvPr/>
        </p:nvSpPr>
        <p:spPr>
          <a:xfrm>
            <a:off x="2032802" y="3452302"/>
            <a:ext cx="2542176" cy="5053163"/>
          </a:xfrm>
          <a:prstGeom prst="rect">
            <a:avLst/>
          </a:prstGeom>
        </p:spPr>
        <p:txBody>
          <a:bodyPr lIns="0" tIns="0" rIns="0" bIns="0" rtlCol="0" anchor="t">
            <a:spAutoFit/>
          </a:bodyPr>
          <a:lstStyle/>
          <a:p>
            <a:pPr marL="417929" lvl="1" indent="-208965" algn="l">
              <a:lnSpc>
                <a:spcPts val="2919"/>
              </a:lnSpc>
              <a:buFont typeface="Arial"/>
              <a:buChar char="•"/>
            </a:pPr>
            <a:r>
              <a:rPr lang="en-US" sz="2100" spc="-81">
                <a:solidFill>
                  <a:srgbClr val="000000"/>
                </a:solidFill>
                <a:latin typeface="Libre Baskerville"/>
              </a:rPr>
              <a:t>Train students on SCL and have them practice writing in this manner (O'Reilly, 2020).</a:t>
            </a:r>
          </a:p>
          <a:p>
            <a:pPr algn="l">
              <a:lnSpc>
                <a:spcPts val="2919"/>
              </a:lnSpc>
            </a:pPr>
            <a:endParaRPr lang="en-US" sz="2100" spc="-81">
              <a:solidFill>
                <a:srgbClr val="000000"/>
              </a:solidFill>
              <a:latin typeface="Libre Baskerville"/>
            </a:endParaRPr>
          </a:p>
          <a:p>
            <a:pPr algn="l">
              <a:lnSpc>
                <a:spcPts val="2919"/>
              </a:lnSpc>
            </a:pPr>
            <a:endParaRPr lang="en-US" sz="2100" spc="-81">
              <a:solidFill>
                <a:srgbClr val="000000"/>
              </a:solidFill>
              <a:latin typeface="Libre Baskerville"/>
            </a:endParaRPr>
          </a:p>
          <a:p>
            <a:pPr marL="418158" lvl="1" indent="-209079" algn="l">
              <a:lnSpc>
                <a:spcPts val="2919"/>
              </a:lnSpc>
              <a:buFont typeface="Arial"/>
              <a:buChar char="•"/>
            </a:pPr>
            <a:r>
              <a:rPr lang="en-US" sz="2100" spc="-83">
                <a:solidFill>
                  <a:srgbClr val="000000"/>
                </a:solidFill>
                <a:latin typeface="Libre Baskerville"/>
              </a:rPr>
              <a:t>Update author guidelines to require the use of SCL (Buchanan et al., 2021).</a:t>
            </a:r>
          </a:p>
        </p:txBody>
      </p:sp>
      <p:sp>
        <p:nvSpPr>
          <p:cNvPr id="15" name="TextBox 15"/>
          <p:cNvSpPr txBox="1"/>
          <p:nvPr/>
        </p:nvSpPr>
        <p:spPr>
          <a:xfrm>
            <a:off x="3148416" y="540355"/>
            <a:ext cx="11991168" cy="1133177"/>
          </a:xfrm>
          <a:prstGeom prst="rect">
            <a:avLst/>
          </a:prstGeom>
        </p:spPr>
        <p:txBody>
          <a:bodyPr lIns="0" tIns="0" rIns="0" bIns="0" rtlCol="0" anchor="t">
            <a:spAutoFit/>
          </a:bodyPr>
          <a:lstStyle/>
          <a:p>
            <a:pPr algn="ctr">
              <a:lnSpc>
                <a:spcPts val="4440"/>
              </a:lnSpc>
            </a:pPr>
            <a:r>
              <a:rPr lang="en-US" sz="3700" spc="-37">
                <a:solidFill>
                  <a:srgbClr val="000000"/>
                </a:solidFill>
                <a:latin typeface="Libre Baskerville Bold"/>
              </a:rPr>
              <a:t>#6: Require the use of system centered language (SCL)</a:t>
            </a:r>
          </a:p>
        </p:txBody>
      </p:sp>
      <p:grpSp>
        <p:nvGrpSpPr>
          <p:cNvPr id="16" name="Group 16"/>
          <p:cNvGrpSpPr/>
          <p:nvPr/>
        </p:nvGrpSpPr>
        <p:grpSpPr>
          <a:xfrm>
            <a:off x="13430406" y="3342479"/>
            <a:ext cx="4019297" cy="1105060"/>
            <a:chOff x="0" y="0"/>
            <a:chExt cx="1124057" cy="309047"/>
          </a:xfrm>
        </p:grpSpPr>
        <p:sp>
          <p:nvSpPr>
            <p:cNvPr id="17" name="Freeform 17"/>
            <p:cNvSpPr/>
            <p:nvPr/>
          </p:nvSpPr>
          <p:spPr>
            <a:xfrm>
              <a:off x="0" y="0"/>
              <a:ext cx="1124057" cy="309047"/>
            </a:xfrm>
            <a:custGeom>
              <a:avLst/>
              <a:gdLst/>
              <a:ahLst/>
              <a:cxnLst/>
              <a:rect l="l" t="t" r="r" b="b"/>
              <a:pathLst>
                <a:path w="1124057" h="309047">
                  <a:moveTo>
                    <a:pt x="98236" y="0"/>
                  </a:moveTo>
                  <a:lnTo>
                    <a:pt x="1025821" y="0"/>
                  </a:lnTo>
                  <a:cubicBezTo>
                    <a:pt x="1080075" y="0"/>
                    <a:pt x="1124057" y="43982"/>
                    <a:pt x="1124057" y="98236"/>
                  </a:cubicBezTo>
                  <a:lnTo>
                    <a:pt x="1124057" y="210811"/>
                  </a:lnTo>
                  <a:cubicBezTo>
                    <a:pt x="1124057" y="236865"/>
                    <a:pt x="1113707" y="261851"/>
                    <a:pt x="1095284" y="280274"/>
                  </a:cubicBezTo>
                  <a:cubicBezTo>
                    <a:pt x="1076861" y="298697"/>
                    <a:pt x="1051875" y="309047"/>
                    <a:pt x="1025821" y="309047"/>
                  </a:cubicBezTo>
                  <a:lnTo>
                    <a:pt x="98236" y="309047"/>
                  </a:lnTo>
                  <a:cubicBezTo>
                    <a:pt x="43982" y="309047"/>
                    <a:pt x="0" y="265065"/>
                    <a:pt x="0" y="210811"/>
                  </a:cubicBezTo>
                  <a:lnTo>
                    <a:pt x="0" y="98236"/>
                  </a:lnTo>
                  <a:cubicBezTo>
                    <a:pt x="0" y="43982"/>
                    <a:pt x="43982" y="0"/>
                    <a:pt x="98236" y="0"/>
                  </a:cubicBezTo>
                  <a:close/>
                </a:path>
              </a:pathLst>
            </a:custGeom>
            <a:solidFill>
              <a:srgbClr val="6BA7C4"/>
            </a:solidFill>
          </p:spPr>
        </p:sp>
        <p:sp>
          <p:nvSpPr>
            <p:cNvPr id="18" name="TextBox 18"/>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grpSp>
        <p:nvGrpSpPr>
          <p:cNvPr id="19" name="Group 19"/>
          <p:cNvGrpSpPr/>
          <p:nvPr/>
        </p:nvGrpSpPr>
        <p:grpSpPr>
          <a:xfrm>
            <a:off x="13057236" y="5997934"/>
            <a:ext cx="4765637" cy="1739449"/>
            <a:chOff x="0" y="0"/>
            <a:chExt cx="1332782" cy="486463"/>
          </a:xfrm>
        </p:grpSpPr>
        <p:sp>
          <p:nvSpPr>
            <p:cNvPr id="20" name="Freeform 20"/>
            <p:cNvSpPr/>
            <p:nvPr/>
          </p:nvSpPr>
          <p:spPr>
            <a:xfrm>
              <a:off x="0" y="0"/>
              <a:ext cx="1332782" cy="486463"/>
            </a:xfrm>
            <a:custGeom>
              <a:avLst/>
              <a:gdLst/>
              <a:ahLst/>
              <a:cxnLst/>
              <a:rect l="l" t="t" r="r" b="b"/>
              <a:pathLst>
                <a:path w="1332782" h="486463">
                  <a:moveTo>
                    <a:pt x="82851" y="0"/>
                  </a:moveTo>
                  <a:lnTo>
                    <a:pt x="1249931" y="0"/>
                  </a:lnTo>
                  <a:cubicBezTo>
                    <a:pt x="1271904" y="0"/>
                    <a:pt x="1292978" y="8729"/>
                    <a:pt x="1308515" y="24267"/>
                  </a:cubicBezTo>
                  <a:cubicBezTo>
                    <a:pt x="1324053" y="39804"/>
                    <a:pt x="1332782" y="60878"/>
                    <a:pt x="1332782" y="82851"/>
                  </a:cubicBezTo>
                  <a:lnTo>
                    <a:pt x="1332782" y="403612"/>
                  </a:lnTo>
                  <a:cubicBezTo>
                    <a:pt x="1332782" y="449369"/>
                    <a:pt x="1295688" y="486463"/>
                    <a:pt x="1249931" y="486463"/>
                  </a:cubicBezTo>
                  <a:lnTo>
                    <a:pt x="82851" y="486463"/>
                  </a:lnTo>
                  <a:cubicBezTo>
                    <a:pt x="60878" y="486463"/>
                    <a:pt x="39804" y="477734"/>
                    <a:pt x="24267" y="462197"/>
                  </a:cubicBezTo>
                  <a:cubicBezTo>
                    <a:pt x="8729" y="446659"/>
                    <a:pt x="0" y="425586"/>
                    <a:pt x="0" y="403612"/>
                  </a:cubicBezTo>
                  <a:lnTo>
                    <a:pt x="0" y="82851"/>
                  </a:lnTo>
                  <a:cubicBezTo>
                    <a:pt x="0" y="60878"/>
                    <a:pt x="8729" y="39804"/>
                    <a:pt x="24267" y="24267"/>
                  </a:cubicBezTo>
                  <a:cubicBezTo>
                    <a:pt x="39804" y="8729"/>
                    <a:pt x="60878" y="0"/>
                    <a:pt x="82851" y="0"/>
                  </a:cubicBezTo>
                  <a:close/>
                </a:path>
              </a:pathLst>
            </a:custGeom>
            <a:solidFill>
              <a:srgbClr val="6BA7C4"/>
            </a:solidFill>
          </p:spPr>
        </p:sp>
        <p:sp>
          <p:nvSpPr>
            <p:cNvPr id="21" name="TextBox 21"/>
            <p:cNvSpPr txBox="1"/>
            <p:nvPr/>
          </p:nvSpPr>
          <p:spPr>
            <a:xfrm>
              <a:off x="0" y="9525"/>
              <a:ext cx="812800" cy="803275"/>
            </a:xfrm>
            <a:prstGeom prst="rect">
              <a:avLst/>
            </a:prstGeom>
          </p:spPr>
          <p:txBody>
            <a:bodyPr lIns="50800" tIns="50800" rIns="50800" bIns="50800" rtlCol="0" anchor="ctr"/>
            <a:lstStyle/>
            <a:p>
              <a:pPr algn="ctr">
                <a:lnSpc>
                  <a:spcPts val="2997"/>
                </a:lnSpc>
              </a:pPr>
              <a:endParaRPr/>
            </a:p>
          </p:txBody>
        </p:sp>
      </p:grpSp>
      <p:sp>
        <p:nvSpPr>
          <p:cNvPr id="22" name="TextBox 22"/>
          <p:cNvSpPr txBox="1"/>
          <p:nvPr/>
        </p:nvSpPr>
        <p:spPr>
          <a:xfrm>
            <a:off x="13385390" y="3547665"/>
            <a:ext cx="4106504" cy="65659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Italics"/>
              </a:rPr>
              <a:t>HIV </a:t>
            </a:r>
            <a:r>
              <a:rPr lang="en-US" sz="1899">
                <a:solidFill>
                  <a:srgbClr val="000000"/>
                </a:solidFill>
                <a:latin typeface="Canva Sans Bold Italics"/>
              </a:rPr>
              <a:t>disproportionately</a:t>
            </a:r>
            <a:r>
              <a:rPr lang="en-US" sz="1899">
                <a:solidFill>
                  <a:srgbClr val="000000"/>
                </a:solidFill>
                <a:latin typeface="Canva Sans Italics"/>
              </a:rPr>
              <a:t> affects Black and Latino MSM. </a:t>
            </a:r>
          </a:p>
        </p:txBody>
      </p:sp>
      <p:sp>
        <p:nvSpPr>
          <p:cNvPr id="23" name="TextBox 23"/>
          <p:cNvSpPr txBox="1"/>
          <p:nvPr/>
        </p:nvSpPr>
        <p:spPr>
          <a:xfrm>
            <a:off x="13193421" y="6182000"/>
            <a:ext cx="4493266" cy="132334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Italics"/>
              </a:rPr>
              <a:t>HIV </a:t>
            </a:r>
            <a:r>
              <a:rPr lang="en-US" sz="1899">
                <a:solidFill>
                  <a:srgbClr val="000000"/>
                </a:solidFill>
                <a:latin typeface="Canva Sans Bold Italics"/>
              </a:rPr>
              <a:t>systematically</a:t>
            </a:r>
            <a:r>
              <a:rPr lang="en-US" sz="1899">
                <a:solidFill>
                  <a:srgbClr val="000000"/>
                </a:solidFill>
                <a:latin typeface="Canva Sans Italics"/>
              </a:rPr>
              <a:t> impacts Black and Latino MSM who often face barriers such as medical racism and the cost of STI/HIV testing and PrEP.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5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66f5079-8664-4fd7-ac8d-24a74edea4ef" xsi:nil="true"/>
    <lcf76f155ced4ddcb4097134ff3c332f xmlns="d712c025-da0c-4f92-ba60-3964490da1f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5C57EDBB4C0245A6FE98BE9F429A3B" ma:contentTypeVersion="16" ma:contentTypeDescription="Create a new document." ma:contentTypeScope="" ma:versionID="1ec8697850bc81a54a778c6fbf66f66a">
  <xsd:schema xmlns:xsd="http://www.w3.org/2001/XMLSchema" xmlns:xs="http://www.w3.org/2001/XMLSchema" xmlns:p="http://schemas.microsoft.com/office/2006/metadata/properties" xmlns:ns2="d712c025-da0c-4f92-ba60-3964490da1f6" xmlns:ns3="166f5079-8664-4fd7-ac8d-24a74edea4ef" targetNamespace="http://schemas.microsoft.com/office/2006/metadata/properties" ma:root="true" ma:fieldsID="f275c13f1386d43acf9a134580162a69" ns2:_="" ns3:_="">
    <xsd:import namespace="d712c025-da0c-4f92-ba60-3964490da1f6"/>
    <xsd:import namespace="166f5079-8664-4fd7-ac8d-24a74edea4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2c025-da0c-4f92-ba60-3964490da1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81c1bac-df5b-41a1-a120-42205958bfc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6f5079-8664-4fd7-ac8d-24a74edea4e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74881e3-39fa-4c3d-adef-f8c0ab488f68}" ma:internalName="TaxCatchAll" ma:showField="CatchAllData" ma:web="166f5079-8664-4fd7-ac8d-24a74edea4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9A81A0-0360-455D-B32D-3D31A545A4C4}">
  <ds:schemaRefs>
    <ds:schemaRef ds:uri="http://schemas.microsoft.com/sharepoint/v3/contenttype/forms"/>
  </ds:schemaRefs>
</ds:datastoreItem>
</file>

<file path=customXml/itemProps2.xml><?xml version="1.0" encoding="utf-8"?>
<ds:datastoreItem xmlns:ds="http://schemas.openxmlformats.org/officeDocument/2006/customXml" ds:itemID="{C7453D48-9591-4BD8-A2DA-647902DB2859}">
  <ds:schemaRefs>
    <ds:schemaRef ds:uri="http://schemas.microsoft.com/office/2006/metadata/properties"/>
    <ds:schemaRef ds:uri="http://schemas.microsoft.com/office/infopath/2007/PartnerControls"/>
    <ds:schemaRef ds:uri="166f5079-8664-4fd7-ac8d-24a74edea4ef"/>
    <ds:schemaRef ds:uri="d712c025-da0c-4f92-ba60-3964490da1f6"/>
  </ds:schemaRefs>
</ds:datastoreItem>
</file>

<file path=customXml/itemProps3.xml><?xml version="1.0" encoding="utf-8"?>
<ds:datastoreItem xmlns:ds="http://schemas.openxmlformats.org/officeDocument/2006/customXml" ds:itemID="{BF336C08-D2CB-42D5-A45C-4DD14D763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12c025-da0c-4f92-ba60-3964490da1f6"/>
    <ds:schemaRef ds:uri="166f5079-8664-4fd7-ac8d-24a74edea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4821</Words>
  <Application>Microsoft Office PowerPoint</Application>
  <PresentationFormat>Custom</PresentationFormat>
  <Paragraphs>324</Paragraphs>
  <Slides>25</Slides>
  <Notes>22</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Libre Baskerville</vt:lpstr>
      <vt:lpstr>Canva Sans Italics</vt:lpstr>
      <vt:lpstr>Baskerville Display PT Bold</vt:lpstr>
      <vt:lpstr>Canva Sans</vt:lpstr>
      <vt:lpstr>Libre Baskerville Italics</vt:lpstr>
      <vt:lpstr>The Seasons</vt:lpstr>
      <vt:lpstr>Bodoni MT Black</vt:lpstr>
      <vt:lpstr>Calibri</vt:lpstr>
      <vt:lpstr>Roboto</vt:lpstr>
      <vt:lpstr>Canva Sans Bold Italics</vt:lpstr>
      <vt:lpstr>Libre Baskerville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APS Slide Deck</dc:title>
  <dc:creator>Herrera, Christian</dc:creator>
  <cp:lastModifiedBy>Lucy Hyde</cp:lastModifiedBy>
  <cp:revision>118</cp:revision>
  <dcterms:created xsi:type="dcterms:W3CDTF">2006-08-16T00:00:00Z</dcterms:created>
  <dcterms:modified xsi:type="dcterms:W3CDTF">2023-07-06T19:50:36Z</dcterms:modified>
  <dc:identifier>DAFicOGr2uk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0x010100235C57EDBB4C0245A6FE98BE9F429A3B</vt:lpwstr>
  </property>
</Properties>
</file>