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5"/>
  </p:notesMasterIdLst>
  <p:sldIdLst>
    <p:sldId id="272" r:id="rId2"/>
    <p:sldId id="376" r:id="rId3"/>
    <p:sldId id="378" r:id="rId4"/>
    <p:sldId id="463" r:id="rId5"/>
    <p:sldId id="460" r:id="rId6"/>
    <p:sldId id="464" r:id="rId7"/>
    <p:sldId id="379" r:id="rId8"/>
    <p:sldId id="380" r:id="rId9"/>
    <p:sldId id="381" r:id="rId10"/>
    <p:sldId id="382" r:id="rId11"/>
    <p:sldId id="383" r:id="rId12"/>
    <p:sldId id="461" r:id="rId13"/>
    <p:sldId id="462" r:id="rId14"/>
    <p:sldId id="386" r:id="rId15"/>
    <p:sldId id="387" r:id="rId16"/>
    <p:sldId id="388" r:id="rId17"/>
    <p:sldId id="459" r:id="rId18"/>
    <p:sldId id="390" r:id="rId19"/>
    <p:sldId id="377" r:id="rId20"/>
    <p:sldId id="389" r:id="rId21"/>
    <p:sldId id="292" r:id="rId22"/>
    <p:sldId id="404" r:id="rId23"/>
    <p:sldId id="393" r:id="rId24"/>
    <p:sldId id="403" r:id="rId25"/>
    <p:sldId id="394" r:id="rId26"/>
    <p:sldId id="410" r:id="rId27"/>
    <p:sldId id="412" r:id="rId28"/>
    <p:sldId id="411" r:id="rId29"/>
    <p:sldId id="417" r:id="rId30"/>
    <p:sldId id="413" r:id="rId31"/>
    <p:sldId id="418" r:id="rId32"/>
    <p:sldId id="414" r:id="rId33"/>
    <p:sldId id="400" r:id="rId34"/>
    <p:sldId id="392" r:id="rId35"/>
    <p:sldId id="401" r:id="rId36"/>
    <p:sldId id="391" r:id="rId37"/>
    <p:sldId id="402" r:id="rId38"/>
    <p:sldId id="293" r:id="rId39"/>
    <p:sldId id="415" r:id="rId40"/>
    <p:sldId id="416" r:id="rId41"/>
    <p:sldId id="419" r:id="rId42"/>
    <p:sldId id="309" r:id="rId43"/>
    <p:sldId id="420" r:id="rId44"/>
    <p:sldId id="423" r:id="rId45"/>
    <p:sldId id="465" r:id="rId46"/>
    <p:sldId id="424" r:id="rId47"/>
    <p:sldId id="468" r:id="rId48"/>
    <p:sldId id="466" r:id="rId49"/>
    <p:sldId id="431" r:id="rId50"/>
    <p:sldId id="425" r:id="rId51"/>
    <p:sldId id="467" r:id="rId52"/>
    <p:sldId id="427" r:id="rId53"/>
    <p:sldId id="469" r:id="rId54"/>
    <p:sldId id="426" r:id="rId55"/>
    <p:sldId id="429" r:id="rId56"/>
    <p:sldId id="310" r:id="rId57"/>
    <p:sldId id="438" r:id="rId58"/>
    <p:sldId id="421" r:id="rId59"/>
    <p:sldId id="428" r:id="rId60"/>
    <p:sldId id="422" r:id="rId61"/>
    <p:sldId id="430" r:id="rId62"/>
    <p:sldId id="432" r:id="rId63"/>
    <p:sldId id="330" r:id="rId64"/>
    <p:sldId id="440" r:id="rId65"/>
    <p:sldId id="441" r:id="rId66"/>
    <p:sldId id="470" r:id="rId67"/>
    <p:sldId id="471" r:id="rId68"/>
    <p:sldId id="472" r:id="rId69"/>
    <p:sldId id="453" r:id="rId70"/>
    <p:sldId id="442" r:id="rId71"/>
    <p:sldId id="443" r:id="rId72"/>
    <p:sldId id="445" r:id="rId73"/>
    <p:sldId id="446" r:id="rId74"/>
    <p:sldId id="447" r:id="rId75"/>
    <p:sldId id="452" r:id="rId76"/>
    <p:sldId id="448" r:id="rId77"/>
    <p:sldId id="449" r:id="rId78"/>
    <p:sldId id="450" r:id="rId79"/>
    <p:sldId id="451" r:id="rId80"/>
    <p:sldId id="439" r:id="rId81"/>
    <p:sldId id="444" r:id="rId82"/>
    <p:sldId id="454" r:id="rId83"/>
    <p:sldId id="455" r:id="rId8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6405" autoAdjust="0"/>
  </p:normalViewPr>
  <p:slideViewPr>
    <p:cSldViewPr>
      <p:cViewPr varScale="1">
        <p:scale>
          <a:sx n="126" d="100"/>
          <a:sy n="126" d="100"/>
        </p:scale>
        <p:origin x="178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90" d="100"/>
          <a:sy n="90" d="100"/>
        </p:scale>
        <p:origin x="-100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notesMaster" Target="notesMasters/notesMaster1.xml"/><Relationship Id="rId86" Type="http://schemas.openxmlformats.org/officeDocument/2006/relationships/presProps" Target="presProps.xml"/><Relationship Id="rId87" Type="http://schemas.openxmlformats.org/officeDocument/2006/relationships/viewProps" Target="viewProps.xml"/><Relationship Id="rId88" Type="http://schemas.openxmlformats.org/officeDocument/2006/relationships/theme" Target="theme/theme1.xml"/><Relationship Id="rId8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B139E5E-77A2-488D-98D6-61C76F9D0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969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68DC7-E0FC-4412-923A-8BFDE81A8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4CAF9-D855-424D-BA94-AC6DD8A3E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896EC-3492-4663-B3C9-CC8B2AC21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1ADB1-3AF8-4AD7-B1EE-EDC3BC480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D84A7-889E-4D8F-B609-594B75E41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4AE69-1C60-4B72-91A7-7E621BE11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54C81-952B-4992-B02C-953DCD8DF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4D64A-E34C-43F0-B17A-BB499C2DB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DFD89-01AC-4B2F-8B74-6E8D1C4D1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D7CE8-3AB9-441C-9B56-CB9BC24EE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41A50-6447-43B3-8634-197B82533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C1C4877-A9ED-4E3F-A5A7-340585067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3581400"/>
          </a:xfrm>
        </p:spPr>
        <p:txBody>
          <a:bodyPr/>
          <a:lstStyle/>
          <a:p>
            <a:pPr eaLnBrk="1" hangingPunct="1"/>
            <a:r>
              <a:rPr lang="en-US" sz="4800" dirty="0" smtClean="0">
                <a:solidFill>
                  <a:srgbClr val="FFFF00"/>
                </a:solidFill>
              </a:rPr>
              <a:t>The Implicit Association Task</a:t>
            </a:r>
            <a:r>
              <a:rPr lang="en-US" sz="5400" dirty="0" smtClean="0">
                <a:solidFill>
                  <a:srgbClr val="FFFF00"/>
                </a:solidFill>
              </a:rPr>
              <a:t/>
            </a:r>
            <a:br>
              <a:rPr lang="en-US" sz="5400" dirty="0" smtClean="0">
                <a:solidFill>
                  <a:srgbClr val="FFFF00"/>
                </a:solidFill>
              </a:rPr>
            </a:br>
            <a:r>
              <a:rPr lang="en-US" sz="5400" dirty="0" smtClean="0">
                <a:solidFill>
                  <a:srgbClr val="FFFF00"/>
                </a:solidFill>
              </a:rPr>
              <a:t/>
            </a:r>
            <a:br>
              <a:rPr lang="en-US" sz="5400" dirty="0" smtClean="0">
                <a:solidFill>
                  <a:srgbClr val="FFFF00"/>
                </a:solidFill>
              </a:rPr>
            </a:br>
            <a:endParaRPr lang="en-US" sz="5400" dirty="0" smtClean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48200" y="2743200"/>
            <a:ext cx="4495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Tap Right </a:t>
            </a:r>
            <a:r>
              <a:rPr lang="en-US" sz="3600" dirty="0" smtClean="0">
                <a:solidFill>
                  <a:srgbClr val="FFFF00"/>
                </a:solidFill>
              </a:rPr>
              <a:t>for Crime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Murder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Drugs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Assault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Theft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Rape 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743200"/>
            <a:ext cx="472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Tap Left for </a:t>
            </a:r>
            <a:r>
              <a:rPr lang="en-US" sz="3600" dirty="0" smtClean="0">
                <a:solidFill>
                  <a:srgbClr val="FFFF00"/>
                </a:solidFill>
              </a:rPr>
              <a:t>Safety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Virtue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Kind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Friendly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Goodness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Moral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Virtue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08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Kind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76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Theft</a:t>
            </a:r>
          </a:p>
        </p:txBody>
      </p:sp>
    </p:spTree>
    <p:extLst>
      <p:ext uri="{BB962C8B-B14F-4D97-AF65-F5344CB8AC3E}">
        <p14:creationId xmlns:p14="http://schemas.microsoft.com/office/powerpoint/2010/main" val="29979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Drugs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4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Virtue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17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Kind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62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Friendly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80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Assault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58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Moral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86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Drugs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51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Rape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52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Goodness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19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FF00"/>
                </a:solidFill>
              </a:rPr>
              <a:t>NOW- Change: You will see </a:t>
            </a:r>
            <a:r>
              <a:rPr lang="en-US" sz="3600" dirty="0" smtClean="0">
                <a:solidFill>
                  <a:srgbClr val="FFFF00"/>
                </a:solidFill>
              </a:rPr>
              <a:t>White-typical and Black-typical names</a:t>
            </a: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67200" y="2209800"/>
            <a:ext cx="464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Tap Right </a:t>
            </a:r>
            <a:r>
              <a:rPr lang="en-US" sz="3600" dirty="0" smtClean="0">
                <a:solidFill>
                  <a:srgbClr val="FFFF00"/>
                </a:solidFill>
              </a:rPr>
              <a:t>for Black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DeShawn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DeAndre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Tyrone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Jamal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Marquis 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2209800"/>
            <a:ext cx="464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Tap Left </a:t>
            </a:r>
            <a:r>
              <a:rPr lang="en-US" sz="3600" dirty="0" smtClean="0">
                <a:solidFill>
                  <a:srgbClr val="FFFF00"/>
                </a:solidFill>
              </a:rPr>
              <a:t>for White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Connor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Tanner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Wyatt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Luke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Scott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Scott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13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Tyrone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46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Luke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96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Jamal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71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DeShawn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50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Marquis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19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DeAndre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07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Wyatt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61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Theft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9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Tyrone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45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Luke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40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Jamal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86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Connor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9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Marquis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42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Tanner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59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DeAndre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92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Wyatt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76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DeShawn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Connor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7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Friendly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32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Tanner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4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Scott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04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83820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FF00"/>
                </a:solidFill>
              </a:rPr>
              <a:t>Now- Combine:</a:t>
            </a: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Tap RIGHT </a:t>
            </a:r>
            <a:r>
              <a:rPr lang="en-US" sz="3600" dirty="0">
                <a:solidFill>
                  <a:srgbClr val="FFFF00"/>
                </a:solidFill>
              </a:rPr>
              <a:t>KNEE if </a:t>
            </a:r>
            <a:r>
              <a:rPr lang="en-US" sz="3600" dirty="0" smtClean="0">
                <a:solidFill>
                  <a:srgbClr val="FFFF00"/>
                </a:solidFill>
              </a:rPr>
              <a:t>Black or 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Tap </a:t>
            </a:r>
            <a:r>
              <a:rPr lang="en-US" sz="3600" dirty="0">
                <a:solidFill>
                  <a:srgbClr val="FFFF00"/>
                </a:solidFill>
              </a:rPr>
              <a:t>LEFT KNEE if </a:t>
            </a:r>
            <a:r>
              <a:rPr lang="en-US" sz="3600" dirty="0" smtClean="0">
                <a:solidFill>
                  <a:srgbClr val="FFFF00"/>
                </a:solidFill>
              </a:rPr>
              <a:t>White or Safe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Theft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1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Rape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98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Jamal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25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Virtue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38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Wyatt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94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Connor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3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Marquis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12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Murder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0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Kind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5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Tanner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5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Goodness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54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Luke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27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Friendly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99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DeShawn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5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Drugs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Scott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6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Assault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3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Moral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25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Goodness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16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Murder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50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DeAndre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61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White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Black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Tyrone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83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83820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FF00"/>
                </a:solidFill>
              </a:rPr>
              <a:t>Now- Change:</a:t>
            </a: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FF00"/>
                </a:solidFill>
              </a:rPr>
              <a:t>Clap RIGHT KNEE if </a:t>
            </a:r>
            <a:r>
              <a:rPr lang="en-US" sz="3600" dirty="0" smtClean="0">
                <a:solidFill>
                  <a:srgbClr val="FFFF00"/>
                </a:solidFill>
              </a:rPr>
              <a:t>Crime or 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FF00"/>
                </a:solidFill>
              </a:rPr>
              <a:t>Clap LEFT KNEE if </a:t>
            </a:r>
            <a:r>
              <a:rPr lang="en-US" sz="3600" dirty="0" smtClean="0">
                <a:solidFill>
                  <a:srgbClr val="FFFF00"/>
                </a:solidFill>
              </a:rPr>
              <a:t>Safe or Black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Theft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29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Assault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43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Wyatt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38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Luke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9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Scott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6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Jamal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54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Assault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19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Murder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1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Rape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9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Kind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79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Friendly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75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Goodness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07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Tyrone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73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Moral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61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DeShawn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21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DeAndre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21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Marquis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20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Murder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41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Drugs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12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Virtue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17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Connor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51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Black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White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</a:t>
            </a:r>
            <a:r>
              <a:rPr lang="en-US" sz="3600" dirty="0">
                <a:solidFill>
                  <a:srgbClr val="FFFF00"/>
                </a:solidFill>
              </a:rPr>
              <a:t>	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Tanner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0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839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SAFE	  </a:t>
            </a:r>
            <a:r>
              <a:rPr lang="en-US" sz="3600" dirty="0">
                <a:solidFill>
                  <a:srgbClr val="FFFF00"/>
                </a:solidFill>
              </a:rPr>
              <a:t>					</a:t>
            </a:r>
            <a:r>
              <a:rPr lang="en-US" sz="3600" dirty="0" smtClean="0">
                <a:solidFill>
                  <a:srgbClr val="FFFF00"/>
                </a:solidFill>
              </a:rPr>
              <a:t>CRIME</a:t>
            </a: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Rape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5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</TotalTime>
  <Words>143</Words>
  <Application>Microsoft Macintosh PowerPoint</Application>
  <PresentationFormat>On-screen Show (4:3)</PresentationFormat>
  <Paragraphs>390</Paragraphs>
  <Slides>83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85" baseType="lpstr">
      <vt:lpstr>Arial</vt:lpstr>
      <vt:lpstr>Default Design</vt:lpstr>
      <vt:lpstr>The Implicit Association Task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Ohio State University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Keith Payne</dc:creator>
  <cp:lastModifiedBy>C. Nathan DeWall</cp:lastModifiedBy>
  <cp:revision>31</cp:revision>
  <dcterms:created xsi:type="dcterms:W3CDTF">2003-03-30T21:29:16Z</dcterms:created>
  <dcterms:modified xsi:type="dcterms:W3CDTF">2019-01-17T17:43:37Z</dcterms:modified>
</cp:coreProperties>
</file>